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7bcdd4610f14042" /><Relationship Type="http://schemas.openxmlformats.org/officeDocument/2006/relationships/extended-properties" Target="/docProps/app.xml" Id="R471b231662d3450d" /><Relationship Type="http://schemas.openxmlformats.org/officeDocument/2006/relationships/officeDocument" Target="/ppt/presentation.xml" Id="Rf565ce37076041e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ad2f16d4f254d98"/>
  </p:sldMasterIdLst>
  <p:notesMasterIdLst>
    <p:notesMasterId xmlns:r="http://schemas.openxmlformats.org/officeDocument/2006/relationships" r:id="Rce174b7ed0974b4f"/>
  </p:notesMasterIdLst>
  <p:sldIdLst>
    <p:sldId xmlns:r="http://schemas.openxmlformats.org/officeDocument/2006/relationships" id="256" r:id="R9bbe5740c9ba468b"/>
    <p:sldId xmlns:r="http://schemas.openxmlformats.org/officeDocument/2006/relationships" id="257" r:id="Ra4c316225a554519"/>
    <p:sldId xmlns:r="http://schemas.openxmlformats.org/officeDocument/2006/relationships" id="258" r:id="R34d97b26f9bd4863"/>
    <p:sldId xmlns:r="http://schemas.openxmlformats.org/officeDocument/2006/relationships" id="259" r:id="R076f72992cd34f61"/>
    <p:sldId xmlns:r="http://schemas.openxmlformats.org/officeDocument/2006/relationships" id="260" r:id="R24136d844d1b4233"/>
    <p:sldId xmlns:r="http://schemas.openxmlformats.org/officeDocument/2006/relationships" id="261" r:id="R6a290f3dc9de4bc6"/>
    <p:sldId xmlns:r="http://schemas.openxmlformats.org/officeDocument/2006/relationships" id="262" r:id="R14071abccb074643"/>
    <p:sldId xmlns:r="http://schemas.openxmlformats.org/officeDocument/2006/relationships" id="263" r:id="R07d9fd6ae6c3486c"/>
    <p:sldId xmlns:r="http://schemas.openxmlformats.org/officeDocument/2006/relationships" id="264" r:id="R465cf922bffb4dc9"/>
    <p:sldId xmlns:r="http://schemas.openxmlformats.org/officeDocument/2006/relationships" id="265" r:id="Rf8aef155778245bb"/>
    <p:sldId xmlns:r="http://schemas.openxmlformats.org/officeDocument/2006/relationships" id="266" r:id="Ra5b8007259b340f8"/>
    <p:sldId xmlns:r="http://schemas.openxmlformats.org/officeDocument/2006/relationships" id="267" r:id="Rb5ed09c67ad544da"/>
    <p:sldId xmlns:r="http://schemas.openxmlformats.org/officeDocument/2006/relationships" id="268" r:id="R93631961e07143ad"/>
    <p:sldId xmlns:r="http://schemas.openxmlformats.org/officeDocument/2006/relationships" id="269" r:id="R315c235a5ded4121"/>
    <p:sldId xmlns:r="http://schemas.openxmlformats.org/officeDocument/2006/relationships" id="270" r:id="R57ba9096ce704411"/>
    <p:sldId xmlns:r="http://schemas.openxmlformats.org/officeDocument/2006/relationships" id="271" r:id="Rb602310f3d624af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38cfe836dbf46c1" /><Relationship Type="http://schemas.openxmlformats.org/officeDocument/2006/relationships/slideMaster" Target="/ppt/slideMasters/slideMaster1.xml" Id="Raad2f16d4f254d98" /><Relationship Type="http://schemas.openxmlformats.org/officeDocument/2006/relationships/notesMaster" Target="/ppt/notesMasters/notesMaster1.xml" Id="Rce174b7ed0974b4f" /><Relationship Type="http://schemas.openxmlformats.org/officeDocument/2006/relationships/presProps" Target="/ppt/presProps.xml" Id="R3071c628353e4365" /><Relationship Type="http://schemas.openxmlformats.org/officeDocument/2006/relationships/tableStyles" Target="/ppt/tableStyles.xml" Id="Rd820425ceb2b49c3" /><Relationship Type="http://schemas.openxmlformats.org/officeDocument/2006/relationships/slide" Target="/ppt/slides/slide1.xml" Id="R9bbe5740c9ba468b" /><Relationship Type="http://schemas.openxmlformats.org/officeDocument/2006/relationships/slide" Target="/ppt/slides/slide2.xml" Id="Ra4c316225a554519" /><Relationship Type="http://schemas.openxmlformats.org/officeDocument/2006/relationships/slide" Target="/ppt/slides/slide3.xml" Id="R34d97b26f9bd4863" /><Relationship Type="http://schemas.openxmlformats.org/officeDocument/2006/relationships/slide" Target="/ppt/slides/slide4.xml" Id="R076f72992cd34f61" /><Relationship Type="http://schemas.openxmlformats.org/officeDocument/2006/relationships/slide" Target="/ppt/slides/slide5.xml" Id="R24136d844d1b4233" /><Relationship Type="http://schemas.openxmlformats.org/officeDocument/2006/relationships/slide" Target="/ppt/slides/slide6.xml" Id="R6a290f3dc9de4bc6" /><Relationship Type="http://schemas.openxmlformats.org/officeDocument/2006/relationships/slide" Target="/ppt/slides/slide7.xml" Id="R14071abccb074643" /><Relationship Type="http://schemas.openxmlformats.org/officeDocument/2006/relationships/slide" Target="/ppt/slides/slide8.xml" Id="R07d9fd6ae6c3486c" /><Relationship Type="http://schemas.openxmlformats.org/officeDocument/2006/relationships/slide" Target="/ppt/slides/slide9.xml" Id="R465cf922bffb4dc9" /><Relationship Type="http://schemas.openxmlformats.org/officeDocument/2006/relationships/slide" Target="/ppt/slides/slide10.xml" Id="Rf8aef155778245bb" /><Relationship Type="http://schemas.openxmlformats.org/officeDocument/2006/relationships/slide" Target="/ppt/slides/slide11.xml" Id="Ra5b8007259b340f8" /><Relationship Type="http://schemas.openxmlformats.org/officeDocument/2006/relationships/slide" Target="/ppt/slides/slide12.xml" Id="Rb5ed09c67ad544da" /><Relationship Type="http://schemas.openxmlformats.org/officeDocument/2006/relationships/slide" Target="/ppt/slides/slide13.xml" Id="R93631961e07143ad" /><Relationship Type="http://schemas.openxmlformats.org/officeDocument/2006/relationships/slide" Target="/ppt/slides/slide14.xml" Id="R315c235a5ded4121" /><Relationship Type="http://schemas.openxmlformats.org/officeDocument/2006/relationships/slide" Target="/ppt/slides/slide15.xml" Id="R57ba9096ce704411" /><Relationship Type="http://schemas.openxmlformats.org/officeDocument/2006/relationships/slide" Target="/ppt/slides/slide16.xml" Id="Rb602310f3d624af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2427696a8de440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9491b219006446b" /><Relationship Type="http://schemas.openxmlformats.org/officeDocument/2006/relationships/notesMaster" Target="/ppt/notesMasters/notesMaster1.xml" Id="Rdf5549ffc2e2486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086771b50bc43bc" /><Relationship Type="http://schemas.openxmlformats.org/officeDocument/2006/relationships/notesMaster" Target="/ppt/notesMasters/notesMaster1.xml" Id="R4195c1570b5545b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2f3630049224407" /><Relationship Type="http://schemas.openxmlformats.org/officeDocument/2006/relationships/notesMaster" Target="/ppt/notesMasters/notesMaster1.xml" Id="Rad25f330d62a46c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d1e9da85546470b" /><Relationship Type="http://schemas.openxmlformats.org/officeDocument/2006/relationships/notesMaster" Target="/ppt/notesMasters/notesMaster1.xml" Id="Rec74ab47a5ad4ea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9a87eb4af94ec3" /><Relationship Type="http://schemas.openxmlformats.org/officeDocument/2006/relationships/notesMaster" Target="/ppt/notesMasters/notesMaster1.xml" Id="Rbf8c3f77fd6e4b2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86ff3696fb4488a" /><Relationship Type="http://schemas.openxmlformats.org/officeDocument/2006/relationships/notesMaster" Target="/ppt/notesMasters/notesMaster1.xml" Id="Rcf3fa0d262e840d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43803f105634407" /><Relationship Type="http://schemas.openxmlformats.org/officeDocument/2006/relationships/notesMaster" Target="/ppt/notesMasters/notesMaster1.xml" Id="R8cf8cb9e49354f9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180d770671744a0" /><Relationship Type="http://schemas.openxmlformats.org/officeDocument/2006/relationships/notesMaster" Target="/ppt/notesMasters/notesMaster1.xml" Id="R13b7bbe7e8884e3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d92ba29d0ea4624" /><Relationship Type="http://schemas.openxmlformats.org/officeDocument/2006/relationships/notesMaster" Target="/ppt/notesMasters/notesMaster1.xml" Id="R54853c7605d4454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d8b074813e14676" /><Relationship Type="http://schemas.openxmlformats.org/officeDocument/2006/relationships/notesMaster" Target="/ppt/notesMasters/notesMaster1.xml" Id="R64c51892c7154c6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de82f2c9e1f4d07" /><Relationship Type="http://schemas.openxmlformats.org/officeDocument/2006/relationships/notesMaster" Target="/ppt/notesMasters/notesMaster1.xml" Id="Rbfa842cc3030419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a44beb9932440c3" /><Relationship Type="http://schemas.openxmlformats.org/officeDocument/2006/relationships/notesMaster" Target="/ppt/notesMasters/notesMaster1.xml" Id="R727ddbfae9724e3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8994df29390442e" /><Relationship Type="http://schemas.openxmlformats.org/officeDocument/2006/relationships/notesMaster" Target="/ppt/notesMasters/notesMaster1.xml" Id="R46b7e48703104a7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fb230557fc14cfe" /><Relationship Type="http://schemas.openxmlformats.org/officeDocument/2006/relationships/notesMaster" Target="/ppt/notesMasters/notesMaster1.xml" Id="R69b7ac8183eb4e3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6ef3bd04f074d28" /><Relationship Type="http://schemas.openxmlformats.org/officeDocument/2006/relationships/notesMaster" Target="/ppt/notesMasters/notesMaster1.xml" Id="R4a19ec03ced64ed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682a864799f4041" /><Relationship Type="http://schemas.openxmlformats.org/officeDocument/2006/relationships/notesMaster" Target="/ppt/notesMasters/notesMaster1.xml" Id="R1e52b0979e2e469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Introduce the session as an operational guide. Individual situations must be reviewed with HR.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Archdiocese of New Orleans Human Resources: https://nolacatholic.org/human-resources-job-bank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Fact Sheet #28: https://www.dol.gov/agencies/whd/fact-sheets/28-fmla</a:t>
            </a:r>
          </a:p>
          <a:p xmlns:a="http://schemas.openxmlformats.org/drawingml/2006/main">
            <a:r>
              <a:t>- EEOC Employer-Provided Leave and the ADA: https://www.eeoc.gov/laws/guidance/employer-provided-leave-and-americans-disabilities-act</a:t>
            </a:r>
          </a:p>
          <a:p xmlns:a="http://schemas.openxmlformats.org/drawingml/2006/main">
            <a:r>
              <a:t>- EEOC Pregnant Workers Fairness Act: https://www.eeoc.gov/statutes/pregnant-workers-fairness-act</a:t>
            </a:r>
          </a:p>
          <a:p xmlns:a="http://schemas.openxmlformats.org/drawingml/2006/main">
            <a:r>
              <a:t>- Archdiocese 2026 Benefits Overview (via HR webpage): https://nolacatholic.org/human-resources-job-bank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Fact Sheet #28: https://www.dol.gov/agencies/whd/fact-sheets/28-fmla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Fact Sheet #28: https://www.dol.gov/agencies/whd/fact-sheets/28-fmla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Fact Sheet #28: https://www.dol.gov/agencies/whd/fact-sheets/28-fmla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Fact Sheet #28: https://www.dol.gov/agencies/whd/fact-sheets/28-fmla</a:t>
            </a:r>
          </a:p>
          <a:p xmlns:a="http://schemas.openxmlformats.org/drawingml/2006/main">
            <a:r>
              <a:t>- EEOC Pregnant Workers Fairness Act: https://www.eeoc.gov/statutes/pregnant-workers-fairness-act</a:t>
            </a:r>
          </a:p>
          <a:p xmlns:a="http://schemas.openxmlformats.org/drawingml/2006/main">
            <a:r>
              <a:t>- Archdiocese Human Resources: https://nolacatholic.org/human-resources-job-bank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- Archdiocese leave policy and current carrier plan documents—confirm with Human Resources.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Advisor—Employee Failure to Pay: https://webapps.dol.gov/elaws/whd/fmla/9d3.aspx</a:t>
            </a:r>
          </a:p>
          <a:p xmlns:a="http://schemas.openxmlformats.org/drawingml/2006/main">
            <a:r>
              <a:t>- U.S. Department of Labor FMLA Fact Sheet #28: https://www.dol.gov/agencies/whd/fact-sheets/28-fmla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EEOC Employer-Provided Leave and the ADA: https://www.eeoc.gov/laws/guidance/employer-provided-leave-and-americans-disabilities-act</a:t>
            </a:r>
          </a:p>
          <a:p xmlns:a="http://schemas.openxmlformats.org/drawingml/2006/main">
            <a:r>
              <a:t>- EEOC Pregnant Workers Fairness Act: https://www.eeoc.gov/statutes/pregnant-workers-fairness-act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U.S. Department of Labor FMLA Employer Guide: https://www.dol.gov/agencies/whd/fmla/employer-guide?lang=en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Archdiocese of New Orleans Human Resources: https://nolacatholic.org/human-resources-job-bank</a:t>
            </a:r>
          </a:p>
          <a:p xmlns:a="http://schemas.openxmlformats.org/drawingml/2006/main">
            <a:r>
              <a:t>- U.S. Department of Labor FMLA: https://www.dol.gov/agencies/whd/fmla</a:t>
            </a:r>
          </a:p>
          <a:p xmlns:a="http://schemas.openxmlformats.org/drawingml/2006/main">
            <a:r>
              <a:t>- U.S. Equal Employment Opportunity Commission: https://www.eeoc.gov/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3aedd939ef94c9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cc5adb9009141db" /><Relationship Type="http://schemas.openxmlformats.org/officeDocument/2006/relationships/slideLayout" Target="/ppt/slideLayouts/slideLayout1.xml" Id="R5bebbf0a401d480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bebbf0a401d480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a047f8277b4306" /><Relationship Type="http://schemas.openxmlformats.org/officeDocument/2006/relationships/image" Target="/ppt/media/image.png" Id="R62d451becb4a48d8" /><Relationship Type="http://schemas.openxmlformats.org/officeDocument/2006/relationships/notesSlide" Target="/ppt/notesSlides/notesSlide1.xml" Id="R464023aba70c42f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ad199e5136416b" /><Relationship Type="http://schemas.openxmlformats.org/officeDocument/2006/relationships/notesSlide" Target="/ppt/notesSlides/notesSlide2.xml" Id="R753cb353181c4ba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01d95afec1496c" /><Relationship Type="http://schemas.openxmlformats.org/officeDocument/2006/relationships/notesSlide" Target="/ppt/notesSlides/notesSlide3.xml" Id="R609cdd1949ef465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45b850d0c84b05" /><Relationship Type="http://schemas.openxmlformats.org/officeDocument/2006/relationships/notesSlide" Target="/ppt/notesSlides/notesSlide4.xml" Id="R8d7800299b78425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0f11962d8d4811" /><Relationship Type="http://schemas.openxmlformats.org/officeDocument/2006/relationships/notesSlide" Target="/ppt/notesSlides/notesSlide5.xml" Id="R9000f348b5574ad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56adafd0a2492d" /><Relationship Type="http://schemas.openxmlformats.org/officeDocument/2006/relationships/notesSlide" Target="/ppt/notesSlides/notesSlide6.xml" Id="R4180ddf9c7d743f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d143df72544fc6" /><Relationship Type="http://schemas.openxmlformats.org/officeDocument/2006/relationships/notesSlide" Target="/ppt/notesSlides/notesSlide7.xml" Id="R4c8e404155c046a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064c5891774dc7" /><Relationship Type="http://schemas.openxmlformats.org/officeDocument/2006/relationships/notesSlide" Target="/ppt/notesSlides/notesSlide8.xml" Id="Rd0bd7cb677a74ee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b0ba3154be4112" /><Relationship Type="http://schemas.openxmlformats.org/officeDocument/2006/relationships/notesSlide" Target="/ppt/notesSlides/notesSlide9.xml" Id="Reb519463d2954ab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bbc406c8ee49f7" /><Relationship Type="http://schemas.openxmlformats.org/officeDocument/2006/relationships/notesSlide" Target="/ppt/notesSlides/notesSlide10.xml" Id="R251061c569714fd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ed397b49d84c27" /><Relationship Type="http://schemas.openxmlformats.org/officeDocument/2006/relationships/notesSlide" Target="/ppt/notesSlides/notesSlide11.xml" Id="R0986feb49af443a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fb3941e0fa473c" /><Relationship Type="http://schemas.openxmlformats.org/officeDocument/2006/relationships/notesSlide" Target="/ppt/notesSlides/notesSlide12.xml" Id="R93bccef5ca0a455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89bb60a878451a" /><Relationship Type="http://schemas.openxmlformats.org/officeDocument/2006/relationships/notesSlide" Target="/ppt/notesSlides/notesSlide13.xml" Id="R595e6d4fa2bb4b4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5176b0a92e4bf6" /><Relationship Type="http://schemas.openxmlformats.org/officeDocument/2006/relationships/notesSlide" Target="/ppt/notesSlides/notesSlide14.xml" Id="Rb5cde0ff8be7446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0d8aa54d9645f8" /><Relationship Type="http://schemas.openxmlformats.org/officeDocument/2006/relationships/notesSlide" Target="/ppt/notesSlides/notesSlide15.xml" Id="Rc74fe850b7264ae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1443bad9eb4a95" /><Relationship Type="http://schemas.openxmlformats.org/officeDocument/2006/relationships/image" Target="/ppt/media/image2.png" Id="Rf589b8a6a48047d3" /><Relationship Type="http://schemas.openxmlformats.org/officeDocument/2006/relationships/notesSlide" Target="/ppt/notesSlides/notesSlide16.xml" Id="R68dc4339d90845d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C0E88C-40B9-45AC-BC85-722611947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2476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73F73"/>
          </a:solidFill>
          <a:ln xmlns:a="http://schemas.openxmlformats.org/drawingml/2006/main" w="0">
            <a:solidFill>
              <a:srgbClr val="173F73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20AEEF-0E83-4CB8-8299-451AB063E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" y="0"/>
            <a:ext cx="1143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solidFill>
              <a:srgbClr val="32A8C6"/>
            </a:solidFill>
            <a:prstDash val="solid"/>
          </a:ln>
        </p:spPr>
      </p:sp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d451becb4a48d8"/>
          <a:stretch xmlns:a="http://schemas.openxmlformats.org/drawingml/2006/main"/>
        </p:blipFill>
        <p:spPr>
          <a:xfrm xmlns:a="http://schemas.openxmlformats.org/drawingml/2006/main">
            <a:off x="742950" y="597520"/>
            <a:ext cx="3143250" cy="843311"/>
          </a:xfrm>
          <a:prstGeom xmlns:a="http://schemas.openxmlformats.org/drawingml/2006/main" prst="rect">
            <a:avLst/>
          </a:prstGeom>
        </p:spPr>
      </p:pic>
      <p:sp>
        <p:nvSpPr>
          <p:cNvPr id="4" name="deck-title">
            <a:extLst xmlns:a="http://schemas.openxmlformats.org/drawingml/2006/main">
              <a:ext uri="{FF2B5EF4-FFF2-40B4-BE49-F238E27FC236}">
                <a16:creationId xmlns:a16="http://schemas.microsoft.com/office/drawing/2014/main" id="{9447720E-C1E5-400A-9E1F-797E69075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95500"/>
            <a:ext cx="7715250" cy="1790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900" b="1">
                <a:solidFill>
                  <a:srgbClr val="173F73"/>
                </a:solidFill>
              </a:defRPr>
            </a:pPr>
            <a:r>
              <a:rPr sz="3900" b="1">
                <a:solidFill>
                  <a:srgbClr val="173F73"/>
                </a:solidFill>
              </a:rPr>
              <a:t>NAVIGATING</a:t>
            </a:r>
          </a:p>
          <a:p xmlns:a="http://schemas.openxmlformats.org/drawingml/2006/main">
            <a:pPr algn="l">
              <a:defRPr sz="3900" b="1">
                <a:solidFill>
                  <a:srgbClr val="173F73"/>
                </a:solidFill>
              </a:defRPr>
            </a:pPr>
            <a:r>
              <a:rPr sz="3900" b="1">
                <a:solidFill>
                  <a:srgbClr val="173F73"/>
                </a:solidFill>
              </a:rPr>
              <a:t>EMPLOYEE HEALTH LEAVE</a:t>
            </a:r>
          </a:p>
        </p:txBody>
      </p:sp>
      <p:sp>
        <p:nvSpPr>
          <p:cNvPr id="5" name="text-pcn6bf">
            <a:extLst xmlns:a="http://schemas.openxmlformats.org/drawingml/2006/main">
              <a:ext uri="{FF2B5EF4-FFF2-40B4-BE49-F238E27FC236}">
                <a16:creationId xmlns:a16="http://schemas.microsoft.com/office/drawing/2014/main" id="{C6E2C98E-508E-4956-99BA-FEED6ACED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038600"/>
            <a:ext cx="7239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5D6975"/>
                </a:solidFill>
              </a:defRPr>
            </a:pPr>
            <a:r>
              <a:rPr sz="1800" b="0">
                <a:solidFill>
                  <a:srgbClr val="5D6975"/>
                </a:solidFill>
              </a:rPr>
              <a:t>A practical guide for supervisors and site administrators</a:t>
            </a:r>
          </a:p>
        </p:txBody>
      </p:sp>
      <p:sp>
        <p:nvSpPr>
          <p:cNvPr id="6" name="text-zr1rh6">
            <a:extLst xmlns:a="http://schemas.openxmlformats.org/drawingml/2006/main">
              <a:ext uri="{FF2B5EF4-FFF2-40B4-BE49-F238E27FC236}">
                <a16:creationId xmlns:a16="http://schemas.microsoft.com/office/drawing/2014/main" id="{5583612E-35EA-4ABD-BEA8-0DD59CE6D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876800"/>
            <a:ext cx="285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3E79B8"/>
                </a:solidFill>
              </a:defRPr>
            </a:pPr>
            <a:r>
              <a:rPr sz="1350" b="1">
                <a:solidFill>
                  <a:srgbClr val="3E79B8"/>
                </a:solidFill>
              </a:rPr>
              <a:t>Updated August 2026</a:t>
            </a:r>
          </a:p>
        </p:txBody>
      </p:sp>
      <p:sp>
        <p:nvSpPr>
          <p:cNvPr id="7" name="start-callout">
            <a:extLst xmlns:a="http://schemas.openxmlformats.org/drawingml/2006/main">
              <a:ext uri="{FF2B5EF4-FFF2-40B4-BE49-F238E27FC236}">
                <a16:creationId xmlns:a16="http://schemas.microsoft.com/office/drawing/2014/main" id="{330F7682-95E9-4ECF-B508-6426602E3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2019300"/>
            <a:ext cx="2609850" cy="2419350"/>
          </a:xfrm>
          <a:prstGeom xmlns:a="http://schemas.openxmlformats.org/drawingml/2006/main" prst="roundRect">
            <a:avLst>
              <a:gd name="adj" fmla="val 7087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8" name="text-itcn9k">
            <a:extLst xmlns:a="http://schemas.openxmlformats.org/drawingml/2006/main">
              <a:ext uri="{FF2B5EF4-FFF2-40B4-BE49-F238E27FC236}">
                <a16:creationId xmlns:a16="http://schemas.microsoft.com/office/drawing/2014/main" id="{C075EF74-FD4A-4D9D-BAA8-2A4A3F495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2343150"/>
            <a:ext cx="196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3E79B8"/>
                </a:solidFill>
              </a:defRPr>
            </a:pPr>
            <a:r>
              <a:rPr sz="1350" b="1">
                <a:solidFill>
                  <a:srgbClr val="3E79B8"/>
                </a:solidFill>
              </a:rPr>
              <a:t>START HERE</a:t>
            </a:r>
          </a:p>
        </p:txBody>
      </p:sp>
      <p:sp>
        <p:nvSpPr>
          <p:cNvPr id="9" name="text-6zjbc3">
            <a:extLst xmlns:a="http://schemas.openxmlformats.org/drawingml/2006/main">
              <a:ext uri="{FF2B5EF4-FFF2-40B4-BE49-F238E27FC236}">
                <a16:creationId xmlns:a16="http://schemas.microsoft.com/office/drawing/2014/main" id="{C57891DF-B697-4BCB-8201-9711DD879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2781300"/>
            <a:ext cx="203835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Contact HR as soon as a health-related absence may extend beyond a few workdays.</a:t>
            </a:r>
          </a:p>
        </p:txBody>
      </p:sp>
    </p:spTree>
    <p:extLst>
      <p:ext uri="{BB962C8B-B14F-4D97-AF65-F5344CB8AC3E}">
        <p14:creationId xmlns:p14="http://schemas.microsoft.com/office/powerpoint/2010/main" val="113777061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1B5713AB-6454-4C77-BE3D-DD41B6711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THE LEAVE PATH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FEE16BB3-97C9-4AE8-A9AB-1F4FA709D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A clear process prevents missed steps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6458A6-B168-4E98-BB8F-545CE4CEF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225A154E-DE7B-4344-BA23-92A0E1D07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02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65C4109E-6F00-413E-8166-B80C4459D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2AD14D-8FC1-4509-B530-0F0B90E6F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1600200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text-fjk65y">
            <a:extLst xmlns:a="http://schemas.openxmlformats.org/drawingml/2006/main">
              <a:ext uri="{FF2B5EF4-FFF2-40B4-BE49-F238E27FC236}">
                <a16:creationId xmlns:a16="http://schemas.microsoft.com/office/drawing/2014/main" id="{7075D857-DF8C-4B61-9A16-D98E15C2C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1676400"/>
            <a:ext cx="5334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8" name="text-7nctqi">
            <a:extLst xmlns:a="http://schemas.openxmlformats.org/drawingml/2006/main">
              <a:ext uri="{FF2B5EF4-FFF2-40B4-BE49-F238E27FC236}">
                <a16:creationId xmlns:a16="http://schemas.microsoft.com/office/drawing/2014/main" id="{5844F3AB-DCED-4C1D-A0BA-A9D8258D8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81150" y="1581150"/>
            <a:ext cx="200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Recognize</a:t>
            </a:r>
          </a:p>
        </p:txBody>
      </p:sp>
      <p:sp>
        <p:nvSpPr>
          <p:cNvPr id="9" name="text-omp5pf">
            <a:extLst xmlns:a="http://schemas.openxmlformats.org/drawingml/2006/main">
              <a:ext uri="{FF2B5EF4-FFF2-40B4-BE49-F238E27FC236}">
                <a16:creationId xmlns:a16="http://schemas.microsoft.com/office/drawing/2014/main" id="{4920A8E9-4C93-4C18-BCA5-8E12D2B47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19500" y="1581150"/>
            <a:ext cx="76200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A health condition, pregnancy-related limitation, hospitalization, or recurring absence may trigger leave protections.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9E95554-024B-4FF9-BE27-5FA837C0A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476500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text-sswlxw">
            <a:extLst xmlns:a="http://schemas.openxmlformats.org/drawingml/2006/main">
              <a:ext uri="{FF2B5EF4-FFF2-40B4-BE49-F238E27FC236}">
                <a16:creationId xmlns:a16="http://schemas.microsoft.com/office/drawing/2014/main" id="{7B231A0B-E406-419D-85F4-61026E009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552700"/>
            <a:ext cx="5334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2" name="text-wm9tkk">
            <a:extLst xmlns:a="http://schemas.openxmlformats.org/drawingml/2006/main">
              <a:ext uri="{FF2B5EF4-FFF2-40B4-BE49-F238E27FC236}">
                <a16:creationId xmlns:a16="http://schemas.microsoft.com/office/drawing/2014/main" id="{4899D104-E858-48AA-AE0F-836C685CA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81150" y="2457450"/>
            <a:ext cx="200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Notify HR</a:t>
            </a:r>
          </a:p>
        </p:txBody>
      </p:sp>
      <p:sp>
        <p:nvSpPr>
          <p:cNvPr id="13" name="text-8q45yv">
            <a:extLst xmlns:a="http://schemas.openxmlformats.org/drawingml/2006/main">
              <a:ext uri="{FF2B5EF4-FFF2-40B4-BE49-F238E27FC236}">
                <a16:creationId xmlns:a16="http://schemas.microsoft.com/office/drawing/2014/main" id="{1918E3A4-945E-4D42-806F-BE2503E6B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19500" y="2457450"/>
            <a:ext cx="76200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Share only what HR needs to begin the review; do not diagnose or promise a specific leave outcome.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F0126B-502B-4DE4-9F1E-286C18AB5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52800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text-35swie">
            <a:extLst xmlns:a="http://schemas.openxmlformats.org/drawingml/2006/main">
              <a:ext uri="{FF2B5EF4-FFF2-40B4-BE49-F238E27FC236}">
                <a16:creationId xmlns:a16="http://schemas.microsoft.com/office/drawing/2014/main" id="{336D986E-69E5-4BF0-A245-CBF79ADCB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429000"/>
            <a:ext cx="5334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16" name="text-yf7acl">
            <a:extLst xmlns:a="http://schemas.openxmlformats.org/drawingml/2006/main">
              <a:ext uri="{FF2B5EF4-FFF2-40B4-BE49-F238E27FC236}">
                <a16:creationId xmlns:a16="http://schemas.microsoft.com/office/drawing/2014/main" id="{ECB893D1-4EC7-4DA6-9CE1-54D2BEBFA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81150" y="3333750"/>
            <a:ext cx="200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Document</a:t>
            </a:r>
          </a:p>
        </p:txBody>
      </p:sp>
      <p:sp>
        <p:nvSpPr>
          <p:cNvPr id="17" name="text-3la2d8">
            <a:extLst xmlns:a="http://schemas.openxmlformats.org/drawingml/2006/main">
              <a:ext uri="{FF2B5EF4-FFF2-40B4-BE49-F238E27FC236}">
                <a16:creationId xmlns:a16="http://schemas.microsoft.com/office/drawing/2014/main" id="{327B70E8-A6B5-498D-A2F0-63D2C87EE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19500" y="3333750"/>
            <a:ext cx="76200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HR provides notices, certification forms, deadlines, and benefit-payment instructions.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ED36BAF-D44A-4F28-B3E7-B66432FC0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229100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text-zrc17g">
            <a:extLst xmlns:a="http://schemas.openxmlformats.org/drawingml/2006/main">
              <a:ext uri="{FF2B5EF4-FFF2-40B4-BE49-F238E27FC236}">
                <a16:creationId xmlns:a16="http://schemas.microsoft.com/office/drawing/2014/main" id="{57C40D46-9CD8-4A29-A486-54E3B96A6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305300"/>
            <a:ext cx="5334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0" name="text-er2sey">
            <a:extLst xmlns:a="http://schemas.openxmlformats.org/drawingml/2006/main">
              <a:ext uri="{FF2B5EF4-FFF2-40B4-BE49-F238E27FC236}">
                <a16:creationId xmlns:a16="http://schemas.microsoft.com/office/drawing/2014/main" id="{DD8DA961-08DD-4038-AE8C-7E978BEAC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81150" y="4210050"/>
            <a:ext cx="200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Stay connected</a:t>
            </a:r>
          </a:p>
        </p:txBody>
      </p:sp>
      <p:sp>
        <p:nvSpPr>
          <p:cNvPr id="21" name="text-p5zqqs">
            <a:extLst xmlns:a="http://schemas.openxmlformats.org/drawingml/2006/main">
              <a:ext uri="{FF2B5EF4-FFF2-40B4-BE49-F238E27FC236}">
                <a16:creationId xmlns:a16="http://schemas.microsoft.com/office/drawing/2014/main" id="{E8F347BB-1758-4D52-9C07-0908EC9D2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19500" y="4210050"/>
            <a:ext cx="76200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Use the agreed update schedule and protect medical confidentiality.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3D1EE72-4875-43EF-BA85-39EC76EDA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5105400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text-bspr4j">
            <a:extLst xmlns:a="http://schemas.openxmlformats.org/drawingml/2006/main">
              <a:ext uri="{FF2B5EF4-FFF2-40B4-BE49-F238E27FC236}">
                <a16:creationId xmlns:a16="http://schemas.microsoft.com/office/drawing/2014/main" id="{564BE158-AA46-4F8C-A2B3-581B1B002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5181600"/>
            <a:ext cx="5334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24" name="text-b3ip4j">
            <a:extLst xmlns:a="http://schemas.openxmlformats.org/drawingml/2006/main">
              <a:ext uri="{FF2B5EF4-FFF2-40B4-BE49-F238E27FC236}">
                <a16:creationId xmlns:a16="http://schemas.microsoft.com/office/drawing/2014/main" id="{136B89D5-1D68-471D-8D16-2EEE97387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81150" y="5086350"/>
            <a:ext cx="200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Plan the return</a:t>
            </a:r>
          </a:p>
        </p:txBody>
      </p:sp>
      <p:sp>
        <p:nvSpPr>
          <p:cNvPr id="25" name="text-8wvtve">
            <a:extLst xmlns:a="http://schemas.openxmlformats.org/drawingml/2006/main">
              <a:ext uri="{FF2B5EF4-FFF2-40B4-BE49-F238E27FC236}">
                <a16:creationId xmlns:a16="http://schemas.microsoft.com/office/drawing/2014/main" id="{CB808CDD-D630-4C10-892F-1F72E2C00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19500" y="5086350"/>
            <a:ext cx="76200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Confirm fitness-for-duty, restrictions, accommodations, and restoration before the employee returns.</a:t>
            </a:r>
          </a:p>
        </p:txBody>
      </p:sp>
    </p:spTree>
    <p:extLst>
      <p:ext uri="{BB962C8B-B14F-4D97-AF65-F5344CB8AC3E}">
        <p14:creationId xmlns:p14="http://schemas.microsoft.com/office/powerpoint/2010/main" val="91412015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CEC15839-2DC6-44EA-A340-9E70C9298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KNOW THE TOOLS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0E844F41-8395-41DC-AF62-9693A4145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Different programs solve different problems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3B1FAD-BD12-4589-A30F-E389F6A9B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6045AD29-C1FA-464A-940F-215ECCBFD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03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A3E5BC43-D88A-46D4-827A-EC9478EF3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860434-8217-471D-998B-29F9AA6E9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571625"/>
            <a:ext cx="76200" cy="628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solidFill>
              <a:srgbClr val="3E79B8"/>
            </a:solidFill>
            <a:prstDash val="solid"/>
          </a:ln>
        </p:spPr>
      </p:sp>
      <p:sp>
        <p:nvSpPr>
          <p:cNvPr id="7" name="text-37vlph">
            <a:extLst xmlns:a="http://schemas.openxmlformats.org/drawingml/2006/main">
              <a:ext uri="{FF2B5EF4-FFF2-40B4-BE49-F238E27FC236}">
                <a16:creationId xmlns:a16="http://schemas.microsoft.com/office/drawing/2014/main" id="{6D70CA2A-F59C-44E0-811C-C91B0A867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1609725"/>
            <a:ext cx="2381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FMLA</a:t>
            </a:r>
          </a:p>
        </p:txBody>
      </p:sp>
      <p:sp>
        <p:nvSpPr>
          <p:cNvPr id="8" name="text-wpoyyl">
            <a:extLst xmlns:a="http://schemas.openxmlformats.org/drawingml/2006/main">
              <a:ext uri="{FF2B5EF4-FFF2-40B4-BE49-F238E27FC236}">
                <a16:creationId xmlns:a16="http://schemas.microsoft.com/office/drawing/2014/main" id="{1B2C4965-4404-4EA1-A751-7AA1E6F8C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609725"/>
            <a:ext cx="7429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Job-protected, generally unpaid leave for qualifying reasons.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57501A-12BC-4971-8EE9-646AD048C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181225"/>
            <a:ext cx="99822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A2B9FB1-3961-47E2-94B6-D7F34F5BA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238375"/>
            <a:ext cx="76200" cy="628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7A62A"/>
          </a:solidFill>
          <a:ln xmlns:a="http://schemas.openxmlformats.org/drawingml/2006/main" w="0">
            <a:solidFill>
              <a:srgbClr val="D7A62A"/>
            </a:solidFill>
            <a:prstDash val="solid"/>
          </a:ln>
        </p:spPr>
      </p:sp>
      <p:sp>
        <p:nvSpPr>
          <p:cNvPr id="11" name="text-y97fmg">
            <a:extLst xmlns:a="http://schemas.openxmlformats.org/drawingml/2006/main">
              <a:ext uri="{FF2B5EF4-FFF2-40B4-BE49-F238E27FC236}">
                <a16:creationId xmlns:a16="http://schemas.microsoft.com/office/drawing/2014/main" id="{8A875206-39E1-44AD-8CE4-7CE9FF411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276475"/>
            <a:ext cx="2381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Paid leave</a:t>
            </a:r>
          </a:p>
        </p:txBody>
      </p:sp>
      <p:sp>
        <p:nvSpPr>
          <p:cNvPr id="12" name="text-7jhjod">
            <a:extLst xmlns:a="http://schemas.openxmlformats.org/drawingml/2006/main">
              <a:ext uri="{FF2B5EF4-FFF2-40B4-BE49-F238E27FC236}">
                <a16:creationId xmlns:a16="http://schemas.microsoft.com/office/drawing/2014/main" id="{A1095992-E949-4451-8F1C-ED3094BB5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76475"/>
            <a:ext cx="7429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Accrued or employer-provided pay used under applicable policy.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C202273-67B4-4F6E-804C-6CBE53E56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847975"/>
            <a:ext cx="99822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A6FAA0-0A35-40D0-88E5-1FB824607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905125"/>
            <a:ext cx="76200" cy="628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solidFill>
              <a:srgbClr val="2E7D65"/>
            </a:solidFill>
            <a:prstDash val="solid"/>
          </a:ln>
        </p:spPr>
      </p:sp>
      <p:sp>
        <p:nvSpPr>
          <p:cNvPr id="15" name="text-ifvcga">
            <a:extLst xmlns:a="http://schemas.openxmlformats.org/drawingml/2006/main">
              <a:ext uri="{FF2B5EF4-FFF2-40B4-BE49-F238E27FC236}">
                <a16:creationId xmlns:a16="http://schemas.microsoft.com/office/drawing/2014/main" id="{6F866EAD-DC40-43A9-BCEE-195D1A7A4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2943225"/>
            <a:ext cx="2381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Short-term disability</a:t>
            </a:r>
          </a:p>
        </p:txBody>
      </p:sp>
      <p:sp>
        <p:nvSpPr>
          <p:cNvPr id="16" name="text-2nqd29">
            <a:extLst xmlns:a="http://schemas.openxmlformats.org/drawingml/2006/main">
              <a:ext uri="{FF2B5EF4-FFF2-40B4-BE49-F238E27FC236}">
                <a16:creationId xmlns:a16="http://schemas.microsoft.com/office/drawing/2014/main" id="{5F45F101-E918-4CE5-867F-BB40E990C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43225"/>
            <a:ext cx="7429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Income replacement under the current carrier plan—not job protection by itself.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B346309-B86A-406F-8112-5F92BE323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514725"/>
            <a:ext cx="99822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37CE856-F2DF-453F-B412-627FE93CD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571875"/>
            <a:ext cx="76200" cy="628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solidFill>
              <a:srgbClr val="32A8C6"/>
            </a:solidFill>
            <a:prstDash val="solid"/>
          </a:ln>
        </p:spPr>
      </p:sp>
      <p:sp>
        <p:nvSpPr>
          <p:cNvPr id="19" name="text-ax8ez1">
            <a:extLst xmlns:a="http://schemas.openxmlformats.org/drawingml/2006/main">
              <a:ext uri="{FF2B5EF4-FFF2-40B4-BE49-F238E27FC236}">
                <a16:creationId xmlns:a16="http://schemas.microsoft.com/office/drawing/2014/main" id="{C22C7F5F-102A-4905-ABA5-02C20A49A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3609975"/>
            <a:ext cx="2381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Parental bonding</a:t>
            </a:r>
          </a:p>
        </p:txBody>
      </p:sp>
      <p:sp>
        <p:nvSpPr>
          <p:cNvPr id="20" name="text-w9vsaw">
            <a:extLst xmlns:a="http://schemas.openxmlformats.org/drawingml/2006/main">
              <a:ext uri="{FF2B5EF4-FFF2-40B4-BE49-F238E27FC236}">
                <a16:creationId xmlns:a16="http://schemas.microsoft.com/office/drawing/2014/main" id="{90B95E6B-D1C0-4271-ACB6-AC0D86C7F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09975"/>
            <a:ext cx="7429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Employer-provided paid or unpaid benefit, subject to current Archdiocese policy.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266BAC5-63F9-41C1-8949-8CCCE43F7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4181475"/>
            <a:ext cx="99822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0991975-C838-457E-A4BC-7B9C73916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238625"/>
            <a:ext cx="76200" cy="628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A84747"/>
          </a:solidFill>
          <a:ln xmlns:a="http://schemas.openxmlformats.org/drawingml/2006/main" w="0">
            <a:solidFill>
              <a:srgbClr val="A84747"/>
            </a:solidFill>
            <a:prstDash val="solid"/>
          </a:ln>
        </p:spPr>
      </p:sp>
      <p:sp>
        <p:nvSpPr>
          <p:cNvPr id="23" name="text-gtpqd5">
            <a:extLst xmlns:a="http://schemas.openxmlformats.org/drawingml/2006/main">
              <a:ext uri="{FF2B5EF4-FFF2-40B4-BE49-F238E27FC236}">
                <a16:creationId xmlns:a16="http://schemas.microsoft.com/office/drawing/2014/main" id="{606466C6-A945-414E-BFE0-AB9124D2A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4276725"/>
            <a:ext cx="2381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ADA / PWFA</a:t>
            </a:r>
          </a:p>
        </p:txBody>
      </p:sp>
      <p:sp>
        <p:nvSpPr>
          <p:cNvPr id="24" name="text-xw8zcm">
            <a:extLst xmlns:a="http://schemas.openxmlformats.org/drawingml/2006/main">
              <a:ext uri="{FF2B5EF4-FFF2-40B4-BE49-F238E27FC236}">
                <a16:creationId xmlns:a16="http://schemas.microsoft.com/office/drawing/2014/main" id="{38CFD115-7A19-4BF2-9679-E9890B238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76725"/>
            <a:ext cx="7429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Reasonable accommodations, which may include leave or schedule changes when legally required.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C9E0521-B4FB-4487-A016-C84780905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62050" y="4848225"/>
            <a:ext cx="99822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26" name="callout">
            <a:extLst xmlns:a="http://schemas.openxmlformats.org/drawingml/2006/main">
              <a:ext uri="{FF2B5EF4-FFF2-40B4-BE49-F238E27FC236}">
                <a16:creationId xmlns:a16="http://schemas.microsoft.com/office/drawing/2014/main" id="{58AA60B5-A99E-4AAB-9BB2-C1A0DFE56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5219700"/>
            <a:ext cx="9810750" cy="742950"/>
          </a:xfrm>
          <a:prstGeom xmlns:a="http://schemas.openxmlformats.org/drawingml/2006/main" prst="roundRect">
            <a:avLst>
              <a:gd name="adj" fmla="val 17949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7" name="text-iu8de7">
            <a:extLst xmlns:a="http://schemas.openxmlformats.org/drawingml/2006/main">
              <a:ext uri="{FF2B5EF4-FFF2-40B4-BE49-F238E27FC236}">
                <a16:creationId xmlns:a16="http://schemas.microsoft.com/office/drawing/2014/main" id="{23C9D6BE-17BA-411E-B24B-33C679B84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71600" y="5391150"/>
            <a:ext cx="93535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One absence may involve more than one program—and the programs may run at the same time.</a:t>
            </a:r>
          </a:p>
        </p:txBody>
      </p:sp>
    </p:spTree>
    <p:extLst>
      <p:ext uri="{BB962C8B-B14F-4D97-AF65-F5344CB8AC3E}">
        <p14:creationId xmlns:p14="http://schemas.microsoft.com/office/powerpoint/2010/main" val="114113125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6053E539-20E2-458A-A555-7E385C173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FMLA AT A GLANCE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C50B9ABF-1F26-4928-A0DB-501085FF8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FMLA protects eligible employees—not their paycheck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EE4300-0848-4CE2-8178-E618EA610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66333CA4-83F2-4203-AF70-87A1E06E6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04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3CF871C8-5C93-455C-A6DC-7418FF26F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rvgx7x">
            <a:extLst xmlns:a="http://schemas.openxmlformats.org/drawingml/2006/main">
              <a:ext uri="{FF2B5EF4-FFF2-40B4-BE49-F238E27FC236}">
                <a16:creationId xmlns:a16="http://schemas.microsoft.com/office/drawing/2014/main" id="{039B57E0-8A0D-4EAD-87C6-2EB4714FE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1771650"/>
            <a:ext cx="18097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500" b="1">
                <a:solidFill>
                  <a:srgbClr val="3E79B8"/>
                </a:solidFill>
              </a:defRPr>
            </a:pPr>
            <a:r>
              <a:rPr sz="1500" b="1">
                <a:solidFill>
                  <a:srgbClr val="3E79B8"/>
                </a:solidFill>
              </a:rPr>
              <a:t>UP TO</a:t>
            </a:r>
          </a:p>
        </p:txBody>
      </p:sp>
      <p:sp>
        <p:nvSpPr>
          <p:cNvPr id="7" name="text-1hsz5y">
            <a:extLst xmlns:a="http://schemas.openxmlformats.org/drawingml/2006/main">
              <a:ext uri="{FF2B5EF4-FFF2-40B4-BE49-F238E27FC236}">
                <a16:creationId xmlns:a16="http://schemas.microsoft.com/office/drawing/2014/main" id="{9D05BA9B-39A0-4495-A23C-10E962243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057400"/>
            <a:ext cx="200025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6450" b="1">
                <a:solidFill>
                  <a:srgbClr val="173F73"/>
                </a:solidFill>
              </a:defRPr>
            </a:pPr>
            <a:r>
              <a:rPr sz="6450" b="1">
                <a:solidFill>
                  <a:srgbClr val="173F73"/>
                </a:solidFill>
              </a:rPr>
              <a:t>12</a:t>
            </a:r>
          </a:p>
        </p:txBody>
      </p:sp>
      <p:sp>
        <p:nvSpPr>
          <p:cNvPr id="8" name="text-8wto5c">
            <a:extLst xmlns:a="http://schemas.openxmlformats.org/drawingml/2006/main">
              <a:ext uri="{FF2B5EF4-FFF2-40B4-BE49-F238E27FC236}">
                <a16:creationId xmlns:a16="http://schemas.microsoft.com/office/drawing/2014/main" id="{93B43F84-D018-4CCA-8FB9-4C3AFB775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181350"/>
            <a:ext cx="2095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173F73"/>
                </a:solidFill>
              </a:defRPr>
            </a:pPr>
            <a:r>
              <a:rPr sz="1650" b="1">
                <a:solidFill>
                  <a:srgbClr val="173F73"/>
                </a:solidFill>
              </a:rPr>
              <a:t>workweeks in a 12-month period</a:t>
            </a:r>
          </a:p>
        </p:txBody>
      </p:sp>
      <p:sp>
        <p:nvSpPr>
          <p:cNvPr id="9" name="text-x8sxz0">
            <a:extLst xmlns:a="http://schemas.openxmlformats.org/drawingml/2006/main">
              <a:ext uri="{FF2B5EF4-FFF2-40B4-BE49-F238E27FC236}">
                <a16:creationId xmlns:a16="http://schemas.microsoft.com/office/drawing/2014/main" id="{3D8BFCE1-0C0C-426A-82F9-B8DC3712D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76650" y="2057400"/>
            <a:ext cx="200025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6450" b="1">
                <a:solidFill>
                  <a:srgbClr val="2E7D65"/>
                </a:solidFill>
              </a:defRPr>
            </a:pPr>
            <a:r>
              <a:rPr sz="6450" b="1">
                <a:solidFill>
                  <a:srgbClr val="2E7D65"/>
                </a:solidFill>
              </a:rPr>
              <a:t>26</a:t>
            </a:r>
          </a:p>
        </p:txBody>
      </p:sp>
      <p:sp>
        <p:nvSpPr>
          <p:cNvPr id="10" name="text-3cthyi">
            <a:extLst xmlns:a="http://schemas.openxmlformats.org/drawingml/2006/main">
              <a:ext uri="{FF2B5EF4-FFF2-40B4-BE49-F238E27FC236}">
                <a16:creationId xmlns:a16="http://schemas.microsoft.com/office/drawing/2014/main" id="{547DE183-4A3B-45D4-A304-3FDFF2880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81400" y="3181350"/>
            <a:ext cx="21907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173F73"/>
                </a:solidFill>
              </a:defRPr>
            </a:pPr>
            <a:r>
              <a:rPr sz="1575" b="1">
                <a:solidFill>
                  <a:srgbClr val="173F73"/>
                </a:solidFill>
              </a:rPr>
              <a:t>workweeks for military caregiver leave in a single 12-month period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E75D22-9EF0-4346-93AA-0AEFBF4FD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1809750"/>
            <a:ext cx="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2" name="text-ww10qp">
            <a:extLst xmlns:a="http://schemas.openxmlformats.org/drawingml/2006/main">
              <a:ext uri="{FF2B5EF4-FFF2-40B4-BE49-F238E27FC236}">
                <a16:creationId xmlns:a16="http://schemas.microsoft.com/office/drawing/2014/main" id="{9320EFF9-B1F1-41E6-B75B-956441D93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1752600"/>
            <a:ext cx="4095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173F73"/>
                </a:solidFill>
              </a:defRPr>
            </a:pPr>
            <a:r>
              <a:rPr sz="1950" b="1">
                <a:solidFill>
                  <a:srgbClr val="173F73"/>
                </a:solidFill>
              </a:rPr>
              <a:t>What FMLA provides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9ECA3E7-72E1-46A3-A90A-5A1D3C60D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23622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text-0twf3p">
            <a:extLst xmlns:a="http://schemas.openxmlformats.org/drawingml/2006/main">
              <a:ext uri="{FF2B5EF4-FFF2-40B4-BE49-F238E27FC236}">
                <a16:creationId xmlns:a16="http://schemas.microsoft.com/office/drawing/2014/main" id="{8FF175D0-F5A0-4FC0-9D03-E7176B3F2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15150" y="2286000"/>
            <a:ext cx="39433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Job-protected leave for a qualifying reason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DCD1C1-E7F5-442F-A5BB-A38972124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0480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text-kmi31a">
            <a:extLst xmlns:a="http://schemas.openxmlformats.org/drawingml/2006/main">
              <a:ext uri="{FF2B5EF4-FFF2-40B4-BE49-F238E27FC236}">
                <a16:creationId xmlns:a16="http://schemas.microsoft.com/office/drawing/2014/main" id="{7E1FED7F-0DF1-45B6-9917-7BA929A2D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15150" y="2971800"/>
            <a:ext cx="39433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Continuation of group health coverage on the same terms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D8A0292-3CBA-4734-AE9D-46F0292FE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7338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text-kyxspt">
            <a:extLst xmlns:a="http://schemas.openxmlformats.org/drawingml/2006/main">
              <a:ext uri="{FF2B5EF4-FFF2-40B4-BE49-F238E27FC236}">
                <a16:creationId xmlns:a16="http://schemas.microsoft.com/office/drawing/2014/main" id="{38A3818A-3FDC-47E5-AE47-E51C73E05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15150" y="3657600"/>
            <a:ext cx="39433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Restoration to the same or an equivalent position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29BEE6D-9CFC-4304-B8CC-FC1110D98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4196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text-c2400m">
            <a:extLst xmlns:a="http://schemas.openxmlformats.org/drawingml/2006/main">
              <a:ext uri="{FF2B5EF4-FFF2-40B4-BE49-F238E27FC236}">
                <a16:creationId xmlns:a16="http://schemas.microsoft.com/office/drawing/2014/main" id="{46D61AA1-7E13-487A-9463-7E97A659A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15150" y="4343400"/>
            <a:ext cx="39433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Protection from interference and retaliation</a:t>
            </a:r>
          </a:p>
        </p:txBody>
      </p:sp>
      <p:sp>
        <p:nvSpPr>
          <p:cNvPr id="21" name="callout">
            <a:extLst xmlns:a="http://schemas.openxmlformats.org/drawingml/2006/main">
              <a:ext uri="{FF2B5EF4-FFF2-40B4-BE49-F238E27FC236}">
                <a16:creationId xmlns:a16="http://schemas.microsoft.com/office/drawing/2014/main" id="{BCF0AEC4-368E-4654-A39D-3B3146DB5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" y="4857750"/>
            <a:ext cx="9906000" cy="819150"/>
          </a:xfrm>
          <a:prstGeom xmlns:a="http://schemas.openxmlformats.org/drawingml/2006/main" prst="roundRect">
            <a:avLst>
              <a:gd name="adj" fmla="val 16279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2" name="text-1j4ry3">
            <a:extLst xmlns:a="http://schemas.openxmlformats.org/drawingml/2006/main">
              <a:ext uri="{FF2B5EF4-FFF2-40B4-BE49-F238E27FC236}">
                <a16:creationId xmlns:a16="http://schemas.microsoft.com/office/drawing/2014/main" id="{44D260F1-20A6-4935-B832-9FE5CD599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6350" y="5029200"/>
            <a:ext cx="94488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FMLA is generally unpaid. Paid leave or disability benefits may provide income under separate rules.</a:t>
            </a:r>
          </a:p>
        </p:txBody>
      </p:sp>
    </p:spTree>
    <p:extLst>
      <p:ext uri="{BB962C8B-B14F-4D97-AF65-F5344CB8AC3E}">
        <p14:creationId xmlns:p14="http://schemas.microsoft.com/office/powerpoint/2010/main" val="76315038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3E7BB4AF-8887-42D4-8C7E-D40182095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ELIGIBILITY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06E4DCDA-34B4-4E81-BA6F-C593724DC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Check all eligibility requirements before designating FMLA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838B73-2CB8-4C54-BC7C-E66678E6D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BFF67AD2-5B9D-4B9F-9E0D-C33C83092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05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3A5A9245-501A-4B1E-AE83-8C7B68285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eligibility-0">
            <a:extLst xmlns:a="http://schemas.openxmlformats.org/drawingml/2006/main">
              <a:ext uri="{FF2B5EF4-FFF2-40B4-BE49-F238E27FC236}">
                <a16:creationId xmlns:a16="http://schemas.microsoft.com/office/drawing/2014/main" id="{C08B7BAC-96EA-4971-839C-CC08E2C7E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1657350"/>
            <a:ext cx="4762500" cy="1695450"/>
          </a:xfrm>
          <a:prstGeom xmlns:a="http://schemas.openxmlformats.org/drawingml/2006/main" prst="roundRect">
            <a:avLst>
              <a:gd name="adj" fmla="val 786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7" name="text-va56od">
            <a:extLst xmlns:a="http://schemas.openxmlformats.org/drawingml/2006/main">
              <a:ext uri="{FF2B5EF4-FFF2-40B4-BE49-F238E27FC236}">
                <a16:creationId xmlns:a16="http://schemas.microsoft.com/office/drawing/2014/main" id="{83682066-D8CC-4F4B-9A7F-8603DA014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1866900"/>
            <a:ext cx="42291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73F73"/>
                </a:solidFill>
              </a:defRPr>
            </a:pPr>
            <a:r>
              <a:rPr sz="2100" b="1">
                <a:solidFill>
                  <a:srgbClr val="173F73"/>
                </a:solidFill>
              </a:rPr>
              <a:t>12 months</a:t>
            </a:r>
          </a:p>
        </p:txBody>
      </p:sp>
      <p:sp>
        <p:nvSpPr>
          <p:cNvPr id="8" name="text-ggjgvg">
            <a:extLst xmlns:a="http://schemas.openxmlformats.org/drawingml/2006/main">
              <a:ext uri="{FF2B5EF4-FFF2-40B4-BE49-F238E27FC236}">
                <a16:creationId xmlns:a16="http://schemas.microsoft.com/office/drawing/2014/main" id="{58CFD2F9-0BA4-4AC0-9717-740D63C46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81250"/>
            <a:ext cx="42291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The employee has worked for the employer for at least 12 months; the months generally need not be consecutive.</a:t>
            </a:r>
          </a:p>
        </p:txBody>
      </p:sp>
      <p:sp>
        <p:nvSpPr>
          <p:cNvPr id="9" name="eligibility-1">
            <a:extLst xmlns:a="http://schemas.openxmlformats.org/drawingml/2006/main">
              <a:ext uri="{FF2B5EF4-FFF2-40B4-BE49-F238E27FC236}">
                <a16:creationId xmlns:a16="http://schemas.microsoft.com/office/drawing/2014/main" id="{3F9395F6-5ABF-4243-BFA7-0D82706BF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1657350"/>
            <a:ext cx="4762500" cy="1695450"/>
          </a:xfrm>
          <a:prstGeom xmlns:a="http://schemas.openxmlformats.org/drawingml/2006/main" prst="roundRect">
            <a:avLst>
              <a:gd name="adj" fmla="val 786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0" name="text-7a1t5y">
            <a:extLst xmlns:a="http://schemas.openxmlformats.org/drawingml/2006/main">
              <a:ext uri="{FF2B5EF4-FFF2-40B4-BE49-F238E27FC236}">
                <a16:creationId xmlns:a16="http://schemas.microsoft.com/office/drawing/2014/main" id="{79EFE8D4-2757-47EF-8B3F-5AC5BFC8D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1866900"/>
            <a:ext cx="42291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73F73"/>
                </a:solidFill>
              </a:defRPr>
            </a:pPr>
            <a:r>
              <a:rPr sz="2100" b="1">
                <a:solidFill>
                  <a:srgbClr val="173F73"/>
                </a:solidFill>
              </a:rPr>
              <a:t>1,250 hours</a:t>
            </a:r>
          </a:p>
        </p:txBody>
      </p:sp>
      <p:sp>
        <p:nvSpPr>
          <p:cNvPr id="11" name="text-vyujr9">
            <a:extLst xmlns:a="http://schemas.openxmlformats.org/drawingml/2006/main">
              <a:ext uri="{FF2B5EF4-FFF2-40B4-BE49-F238E27FC236}">
                <a16:creationId xmlns:a16="http://schemas.microsoft.com/office/drawing/2014/main" id="{78C2A3B0-C6F0-40D0-863C-6296C434D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2381250"/>
            <a:ext cx="42291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The employee has at least 1,250 hours of service during the 12 months immediately before leave begins.</a:t>
            </a:r>
          </a:p>
        </p:txBody>
      </p:sp>
      <p:sp>
        <p:nvSpPr>
          <p:cNvPr id="12" name="eligibility-2">
            <a:extLst xmlns:a="http://schemas.openxmlformats.org/drawingml/2006/main">
              <a:ext uri="{FF2B5EF4-FFF2-40B4-BE49-F238E27FC236}">
                <a16:creationId xmlns:a16="http://schemas.microsoft.com/office/drawing/2014/main" id="{11351EA5-3FD1-46D1-8937-355B9D4D1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714750"/>
            <a:ext cx="4762500" cy="1695450"/>
          </a:xfrm>
          <a:prstGeom xmlns:a="http://schemas.openxmlformats.org/drawingml/2006/main" prst="roundRect">
            <a:avLst>
              <a:gd name="adj" fmla="val 786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3" name="text-g3g048">
            <a:extLst xmlns:a="http://schemas.openxmlformats.org/drawingml/2006/main">
              <a:ext uri="{FF2B5EF4-FFF2-40B4-BE49-F238E27FC236}">
                <a16:creationId xmlns:a16="http://schemas.microsoft.com/office/drawing/2014/main" id="{09331C09-35CB-494F-BA12-AD39E0375D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924300"/>
            <a:ext cx="42291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73F73"/>
                </a:solidFill>
              </a:defRPr>
            </a:pPr>
            <a:r>
              <a:rPr sz="2100" b="1">
                <a:solidFill>
                  <a:srgbClr val="173F73"/>
                </a:solidFill>
              </a:rPr>
              <a:t>50 within 75</a:t>
            </a:r>
          </a:p>
        </p:txBody>
      </p:sp>
      <p:sp>
        <p:nvSpPr>
          <p:cNvPr id="14" name="text-ux3ux2">
            <a:extLst xmlns:a="http://schemas.openxmlformats.org/drawingml/2006/main">
              <a:ext uri="{FF2B5EF4-FFF2-40B4-BE49-F238E27FC236}">
                <a16:creationId xmlns:a16="http://schemas.microsoft.com/office/drawing/2014/main" id="{C24C1CE7-542D-470E-881B-EF4B33734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4438650"/>
            <a:ext cx="42291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At least 50 employees work within 75 miles of the employee’s worksite.</a:t>
            </a:r>
          </a:p>
        </p:txBody>
      </p:sp>
      <p:sp>
        <p:nvSpPr>
          <p:cNvPr id="15" name="eligibility-3">
            <a:extLst xmlns:a="http://schemas.openxmlformats.org/drawingml/2006/main">
              <a:ext uri="{FF2B5EF4-FFF2-40B4-BE49-F238E27FC236}">
                <a16:creationId xmlns:a16="http://schemas.microsoft.com/office/drawing/2014/main" id="{B51D1903-1E0D-43A1-9EFA-EDDFFF4D2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714750"/>
            <a:ext cx="4762500" cy="1695450"/>
          </a:xfrm>
          <a:prstGeom xmlns:a="http://schemas.openxmlformats.org/drawingml/2006/main" prst="roundRect">
            <a:avLst>
              <a:gd name="adj" fmla="val 7865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6" name="text-1jugyj">
            <a:extLst xmlns:a="http://schemas.openxmlformats.org/drawingml/2006/main">
              <a:ext uri="{FF2B5EF4-FFF2-40B4-BE49-F238E27FC236}">
                <a16:creationId xmlns:a16="http://schemas.microsoft.com/office/drawing/2014/main" id="{2FBBE18C-89E8-4C6A-A378-B739624ED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3924300"/>
            <a:ext cx="42291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3E79B8"/>
                </a:solidFill>
              </a:defRPr>
            </a:pPr>
            <a:r>
              <a:rPr sz="2100" b="1">
                <a:solidFill>
                  <a:srgbClr val="3E79B8"/>
                </a:solidFill>
              </a:rPr>
              <a:t>Covered employer</a:t>
            </a:r>
          </a:p>
        </p:txBody>
      </p:sp>
      <p:sp>
        <p:nvSpPr>
          <p:cNvPr id="17" name="text-l3rzn6">
            <a:extLst xmlns:a="http://schemas.openxmlformats.org/drawingml/2006/main">
              <a:ext uri="{FF2B5EF4-FFF2-40B4-BE49-F238E27FC236}">
                <a16:creationId xmlns:a16="http://schemas.microsoft.com/office/drawing/2014/main" id="{CD209723-1964-4D91-8E83-95D73946C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4438650"/>
            <a:ext cx="42291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F2730"/>
                </a:solidFill>
              </a:defRPr>
            </a:pPr>
            <a:r>
              <a:rPr sz="1425" b="0">
                <a:solidFill>
                  <a:srgbClr val="1F2730"/>
                </a:solidFill>
              </a:rPr>
              <a:t>Private employers meeting the coverage test, public agencies, and public or private elementary or secondary schools.</a:t>
            </a:r>
          </a:p>
        </p:txBody>
      </p:sp>
    </p:spTree>
    <p:extLst>
      <p:ext uri="{BB962C8B-B14F-4D97-AF65-F5344CB8AC3E}">
        <p14:creationId xmlns:p14="http://schemas.microsoft.com/office/powerpoint/2010/main" val="20484973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7C7B7DB5-64D7-4220-95AB-0EA76F6E4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QUALIFYING REASONS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FC24BB76-DAF6-4C3B-8954-E7C55F698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Six categories can support FMLA leave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808A78-F73B-49D8-AE81-14D6C08B9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81EC7A34-3544-4355-B467-3F358978A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06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36D2FE67-1A85-4E91-A22B-228155EC7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4bbv7b">
            <a:extLst xmlns:a="http://schemas.openxmlformats.org/drawingml/2006/main">
              <a:ext uri="{FF2B5EF4-FFF2-40B4-BE49-F238E27FC236}">
                <a16:creationId xmlns:a16="http://schemas.microsoft.com/office/drawing/2014/main" id="{FAC515A1-144F-419D-9D22-A33362A07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704975"/>
            <a:ext cx="57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32A8C6"/>
                </a:solidFill>
              </a:defRPr>
            </a:pPr>
            <a:r>
              <a:rPr sz="1800" b="1">
                <a:solidFill>
                  <a:srgbClr val="32A8C6"/>
                </a:solidFill>
              </a:rPr>
              <a:t>01</a:t>
            </a:r>
          </a:p>
        </p:txBody>
      </p:sp>
      <p:sp>
        <p:nvSpPr>
          <p:cNvPr id="7" name="text-yuqjm4">
            <a:extLst xmlns:a="http://schemas.openxmlformats.org/drawingml/2006/main">
              <a:ext uri="{FF2B5EF4-FFF2-40B4-BE49-F238E27FC236}">
                <a16:creationId xmlns:a16="http://schemas.microsoft.com/office/drawing/2014/main" id="{DDA3F5CB-3F9C-42BA-8BC2-FDE939021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1657350"/>
            <a:ext cx="42862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Employee’s own serious health condition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C61B09-6333-42CA-9928-E77F47DB7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2457450"/>
            <a:ext cx="4191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9" name="text-b57yem">
            <a:extLst xmlns:a="http://schemas.openxmlformats.org/drawingml/2006/main">
              <a:ext uri="{FF2B5EF4-FFF2-40B4-BE49-F238E27FC236}">
                <a16:creationId xmlns:a16="http://schemas.microsoft.com/office/drawing/2014/main" id="{1D4BC315-5574-436A-A770-F6654514F6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1704975"/>
            <a:ext cx="57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32A8C6"/>
                </a:solidFill>
              </a:defRPr>
            </a:pPr>
            <a:r>
              <a:rPr sz="1800" b="1">
                <a:solidFill>
                  <a:srgbClr val="32A8C6"/>
                </a:solidFill>
              </a:rPr>
              <a:t>02</a:t>
            </a:r>
          </a:p>
        </p:txBody>
      </p:sp>
      <p:sp>
        <p:nvSpPr>
          <p:cNvPr id="10" name="text-an00ms">
            <a:extLst xmlns:a="http://schemas.openxmlformats.org/drawingml/2006/main">
              <a:ext uri="{FF2B5EF4-FFF2-40B4-BE49-F238E27FC236}">
                <a16:creationId xmlns:a16="http://schemas.microsoft.com/office/drawing/2014/main" id="{D2C52A6B-6216-4BE2-A1B6-E1E3B362B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96100" y="1657350"/>
            <a:ext cx="42862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Care for a spouse, child, or parent with a serious health condition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87644C-20C3-4505-AA16-3F57E55C7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96100" y="2457450"/>
            <a:ext cx="4191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2" name="text-6d799g">
            <a:extLst xmlns:a="http://schemas.openxmlformats.org/drawingml/2006/main">
              <a:ext uri="{FF2B5EF4-FFF2-40B4-BE49-F238E27FC236}">
                <a16:creationId xmlns:a16="http://schemas.microsoft.com/office/drawing/2014/main" id="{CE6E318A-3431-4F6E-BC2B-554B523FD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019425"/>
            <a:ext cx="57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32A8C6"/>
                </a:solidFill>
              </a:defRPr>
            </a:pPr>
            <a:r>
              <a:rPr sz="1800" b="1">
                <a:solidFill>
                  <a:srgbClr val="32A8C6"/>
                </a:solidFill>
              </a:rPr>
              <a:t>03</a:t>
            </a:r>
          </a:p>
        </p:txBody>
      </p:sp>
      <p:sp>
        <p:nvSpPr>
          <p:cNvPr id="13" name="text-ms8die">
            <a:extLst xmlns:a="http://schemas.openxmlformats.org/drawingml/2006/main">
              <a:ext uri="{FF2B5EF4-FFF2-40B4-BE49-F238E27FC236}">
                <a16:creationId xmlns:a16="http://schemas.microsoft.com/office/drawing/2014/main" id="{363E17A3-A234-4407-AD9D-7E5543A66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2971800"/>
            <a:ext cx="42862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Birth and bonding within one year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B0BC335-5196-4CF4-B790-37A8B04A5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3771900"/>
            <a:ext cx="4191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5" name="text-4k3p7k">
            <a:extLst xmlns:a="http://schemas.openxmlformats.org/drawingml/2006/main">
              <a:ext uri="{FF2B5EF4-FFF2-40B4-BE49-F238E27FC236}">
                <a16:creationId xmlns:a16="http://schemas.microsoft.com/office/drawing/2014/main" id="{7585DAA9-E055-419C-AEFA-AC4D13DEB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019425"/>
            <a:ext cx="57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32A8C6"/>
                </a:solidFill>
              </a:defRPr>
            </a:pPr>
            <a:r>
              <a:rPr sz="1800" b="1">
                <a:solidFill>
                  <a:srgbClr val="32A8C6"/>
                </a:solidFill>
              </a:rPr>
              <a:t>04</a:t>
            </a:r>
          </a:p>
        </p:txBody>
      </p:sp>
      <p:sp>
        <p:nvSpPr>
          <p:cNvPr id="16" name="text-03ct7g">
            <a:extLst xmlns:a="http://schemas.openxmlformats.org/drawingml/2006/main">
              <a:ext uri="{FF2B5EF4-FFF2-40B4-BE49-F238E27FC236}">
                <a16:creationId xmlns:a16="http://schemas.microsoft.com/office/drawing/2014/main" id="{75769DF2-1172-488B-8180-2F594D0CB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96100" y="2971800"/>
            <a:ext cx="42862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Adoption or foster-care placement and bonding within one year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7F93D8-39A0-4DBE-A6B9-98698835D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96100" y="3771900"/>
            <a:ext cx="4191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8" name="text-qholqy">
            <a:extLst xmlns:a="http://schemas.openxmlformats.org/drawingml/2006/main">
              <a:ext uri="{FF2B5EF4-FFF2-40B4-BE49-F238E27FC236}">
                <a16:creationId xmlns:a16="http://schemas.microsoft.com/office/drawing/2014/main" id="{92800C9C-4E7B-444B-9734-8FE4D8868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33875"/>
            <a:ext cx="57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32A8C6"/>
                </a:solidFill>
              </a:defRPr>
            </a:pPr>
            <a:r>
              <a:rPr sz="1800" b="1">
                <a:solidFill>
                  <a:srgbClr val="32A8C6"/>
                </a:solidFill>
              </a:rPr>
              <a:t>05</a:t>
            </a:r>
          </a:p>
        </p:txBody>
      </p:sp>
      <p:sp>
        <p:nvSpPr>
          <p:cNvPr id="19" name="text-uuzz9d">
            <a:extLst xmlns:a="http://schemas.openxmlformats.org/drawingml/2006/main">
              <a:ext uri="{FF2B5EF4-FFF2-40B4-BE49-F238E27FC236}">
                <a16:creationId xmlns:a16="http://schemas.microsoft.com/office/drawing/2014/main" id="{C15FEE06-B7E7-4F5C-A7AB-58A477D4E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4286250"/>
            <a:ext cx="42862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Qualifying exigency related to a covered military deployment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63D8C69-AC10-4168-9BC1-26FD01475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086350"/>
            <a:ext cx="4191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21" name="text-dc0kap">
            <a:extLst xmlns:a="http://schemas.openxmlformats.org/drawingml/2006/main">
              <a:ext uri="{FF2B5EF4-FFF2-40B4-BE49-F238E27FC236}">
                <a16:creationId xmlns:a16="http://schemas.microsoft.com/office/drawing/2014/main" id="{0A2ABC25-665F-4564-ADDE-9A0E57000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333875"/>
            <a:ext cx="57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32A8C6"/>
                </a:solidFill>
              </a:defRPr>
            </a:pPr>
            <a:r>
              <a:rPr sz="1800" b="1">
                <a:solidFill>
                  <a:srgbClr val="32A8C6"/>
                </a:solidFill>
              </a:rPr>
              <a:t>06</a:t>
            </a:r>
          </a:p>
        </p:txBody>
      </p:sp>
      <p:sp>
        <p:nvSpPr>
          <p:cNvPr id="22" name="text-x0hvjn">
            <a:extLst xmlns:a="http://schemas.openxmlformats.org/drawingml/2006/main">
              <a:ext uri="{FF2B5EF4-FFF2-40B4-BE49-F238E27FC236}">
                <a16:creationId xmlns:a16="http://schemas.microsoft.com/office/drawing/2014/main" id="{78260008-96C6-4E92-9E49-A0B656E2A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96100" y="4286250"/>
            <a:ext cx="42862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Care for a covered servicemember with a serious injury or illness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8F06235-CB9D-4703-B73B-886063D143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96100" y="5086350"/>
            <a:ext cx="4191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24" name="callout">
            <a:extLst xmlns:a="http://schemas.openxmlformats.org/drawingml/2006/main">
              <a:ext uri="{FF2B5EF4-FFF2-40B4-BE49-F238E27FC236}">
                <a16:creationId xmlns:a16="http://schemas.microsoft.com/office/drawing/2014/main" id="{0ECD98D1-AD3B-4AA1-9563-13D5C548C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5581650"/>
            <a:ext cx="9906000" cy="571500"/>
          </a:xfrm>
          <a:prstGeom xmlns:a="http://schemas.openxmlformats.org/drawingml/2006/main" prst="roundRect">
            <a:avLst>
              <a:gd name="adj" fmla="val 23333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5" name="text-17gnvm">
            <a:extLst xmlns:a="http://schemas.openxmlformats.org/drawingml/2006/main">
              <a:ext uri="{FF2B5EF4-FFF2-40B4-BE49-F238E27FC236}">
                <a16:creationId xmlns:a16="http://schemas.microsoft.com/office/drawing/2014/main" id="{62B5BE53-A2E0-41F0-A3F6-21CC23A0D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71600" y="5753100"/>
            <a:ext cx="94488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Employees do not have to say “FMLA.” They must provide enough information for the employer to recognize that leave may qualify.</a:t>
            </a:r>
          </a:p>
        </p:txBody>
      </p:sp>
    </p:spTree>
    <p:extLst>
      <p:ext uri="{BB962C8B-B14F-4D97-AF65-F5344CB8AC3E}">
        <p14:creationId xmlns:p14="http://schemas.microsoft.com/office/powerpoint/2010/main" val="63952123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3F5762BF-7D91-41E7-B152-97E5698D4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PREGNANCY AND BONDING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19413503-8A58-4739-8509-43CF331F9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Pregnancy and bonding involve overlapping protections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7ECCCF-8E1F-46BE-994E-0429931BB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91C8F109-2837-49C9-920F-4E50C9270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07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66E84D5C-BB52-4B5B-9019-A0FD745A2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ykn458">
            <a:extLst xmlns:a="http://schemas.openxmlformats.org/drawingml/2006/main">
              <a:ext uri="{FF2B5EF4-FFF2-40B4-BE49-F238E27FC236}">
                <a16:creationId xmlns:a16="http://schemas.microsoft.com/office/drawing/2014/main" id="{C82EB4FA-B0A9-4BB7-9243-47E104CEF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1733550"/>
            <a:ext cx="2952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173F73"/>
                </a:solidFill>
              </a:defRPr>
            </a:pPr>
            <a:r>
              <a:rPr sz="1950" b="1">
                <a:solidFill>
                  <a:srgbClr val="173F73"/>
                </a:solidFill>
              </a:rPr>
              <a:t>During pregnancy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236114-B386-48C1-BB86-D7B7D82B5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4003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text-2a10ba">
            <a:extLst xmlns:a="http://schemas.openxmlformats.org/drawingml/2006/main">
              <a:ext uri="{FF2B5EF4-FFF2-40B4-BE49-F238E27FC236}">
                <a16:creationId xmlns:a16="http://schemas.microsoft.com/office/drawing/2014/main" id="{B9FE1585-CD50-4B92-8572-A799C74A5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2324100"/>
            <a:ext cx="45148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FMLA may apply to prenatal care or incapacity if eligibility requirements are met.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2F45C7-E309-471A-9D48-A855CB371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32956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text-loqzqs">
            <a:extLst xmlns:a="http://schemas.openxmlformats.org/drawingml/2006/main">
              <a:ext uri="{FF2B5EF4-FFF2-40B4-BE49-F238E27FC236}">
                <a16:creationId xmlns:a16="http://schemas.microsoft.com/office/drawing/2014/main" id="{0309A8BF-131E-47D9-8BA0-9A4B3244F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219450"/>
            <a:ext cx="45148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The PWFA may require reasonable accommodations for known pregnancy-related limitations.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C7F5EC-A610-4A11-8DC8-A63B5AE06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1910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text-wwl885">
            <a:extLst xmlns:a="http://schemas.openxmlformats.org/drawingml/2006/main">
              <a:ext uri="{FF2B5EF4-FFF2-40B4-BE49-F238E27FC236}">
                <a16:creationId xmlns:a16="http://schemas.microsoft.com/office/drawing/2014/main" id="{E1ADD8BF-CBD6-4F48-8964-3735EBA2E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4114800"/>
            <a:ext cx="45148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Do not require leave if another reasonable accommodation will work.</a:t>
            </a:r>
          </a:p>
        </p:txBody>
      </p:sp>
      <p:sp>
        <p:nvSpPr>
          <p:cNvPr id="13" name="text-cefq7c">
            <a:extLst xmlns:a="http://schemas.openxmlformats.org/drawingml/2006/main">
              <a:ext uri="{FF2B5EF4-FFF2-40B4-BE49-F238E27FC236}">
                <a16:creationId xmlns:a16="http://schemas.microsoft.com/office/drawing/2014/main" id="{43C06B64-D1D7-4005-A958-6FCB78097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1733550"/>
            <a:ext cx="4000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173F73"/>
                </a:solidFill>
              </a:defRPr>
            </a:pPr>
            <a:r>
              <a:rPr sz="1950" b="1">
                <a:solidFill>
                  <a:srgbClr val="173F73"/>
                </a:solidFill>
              </a:rPr>
              <a:t>After birth or placement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F6154B-7F12-41C4-B14E-744CD79F0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4003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text-1ztqqn">
            <a:extLst xmlns:a="http://schemas.openxmlformats.org/drawingml/2006/main">
              <a:ext uri="{FF2B5EF4-FFF2-40B4-BE49-F238E27FC236}">
                <a16:creationId xmlns:a16="http://schemas.microsoft.com/office/drawing/2014/main" id="{79795076-C16B-41AC-9212-5B9C90294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24650" y="2324100"/>
            <a:ext cx="45148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FMLA bonding leave must be completed within 12 months of birth or placement.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54D66B6-2132-4A2D-A075-78C95CCBA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32956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text-0x7azv">
            <a:extLst xmlns:a="http://schemas.openxmlformats.org/drawingml/2006/main">
              <a:ext uri="{FF2B5EF4-FFF2-40B4-BE49-F238E27FC236}">
                <a16:creationId xmlns:a16="http://schemas.microsoft.com/office/drawing/2014/main" id="{EC179C59-C809-42D6-93DE-9422FD21F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24650" y="3219450"/>
            <a:ext cx="45148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Recovery, bonding, paid leave, and disability benefits are governed by different rules.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4F308C2-3F34-4484-BD23-A6139DAFE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41910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text-2e9m4a">
            <a:extLst xmlns:a="http://schemas.openxmlformats.org/drawingml/2006/main">
              <a:ext uri="{FF2B5EF4-FFF2-40B4-BE49-F238E27FC236}">
                <a16:creationId xmlns:a16="http://schemas.microsoft.com/office/drawing/2014/main" id="{4595107E-30FF-441D-B5C4-77A1EB4B0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24650" y="4114800"/>
            <a:ext cx="45148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Confirm the current Archdiocese parental-bonding and disability terms with HR.</a:t>
            </a:r>
          </a:p>
        </p:txBody>
      </p:sp>
      <p:sp>
        <p:nvSpPr>
          <p:cNvPr id="20" name="callout">
            <a:extLst xmlns:a="http://schemas.openxmlformats.org/drawingml/2006/main">
              <a:ext uri="{FF2B5EF4-FFF2-40B4-BE49-F238E27FC236}">
                <a16:creationId xmlns:a16="http://schemas.microsoft.com/office/drawing/2014/main" id="{8BDFE9AB-1E9B-4EBB-A091-39C38F145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5467350"/>
            <a:ext cx="9334500" cy="647700"/>
          </a:xfrm>
          <a:prstGeom xmlns:a="http://schemas.openxmlformats.org/drawingml/2006/main" prst="roundRect">
            <a:avLst>
              <a:gd name="adj" fmla="val 20588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1" name="text-6z3s2r">
            <a:extLst xmlns:a="http://schemas.openxmlformats.org/drawingml/2006/main">
              <a:ext uri="{FF2B5EF4-FFF2-40B4-BE49-F238E27FC236}">
                <a16:creationId xmlns:a16="http://schemas.microsoft.com/office/drawing/2014/main" id="{F7C34040-3ACE-465F-B0B4-7F7EE2D73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57350" y="5638800"/>
            <a:ext cx="88773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Never promise a specific duration or pay amount until HR confirms eligibility and current plan terms.</a:t>
            </a:r>
          </a:p>
        </p:txBody>
      </p:sp>
    </p:spTree>
    <p:extLst>
      <p:ext uri="{BB962C8B-B14F-4D97-AF65-F5344CB8AC3E}">
        <p14:creationId xmlns:p14="http://schemas.microsoft.com/office/powerpoint/2010/main" val="195004391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0EB6A3E1-7BDD-44B6-94A9-89AE2ABE5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INTERMITTENT AND REDUCED SCHEDULES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33416EBE-8AAB-4186-BF52-6A98F1552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Intermittent leave uses the same entitlement in smaller blocks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856EEF-39D9-4FE1-85BB-261C6C7AA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996D52B2-C128-41D1-B474-0E85CD105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08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FA4A1E10-09D7-4FA8-915E-9FECC84C7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xm3iqt">
            <a:extLst xmlns:a="http://schemas.openxmlformats.org/drawingml/2006/main">
              <a:ext uri="{FF2B5EF4-FFF2-40B4-BE49-F238E27FC236}">
                <a16:creationId xmlns:a16="http://schemas.microsoft.com/office/drawing/2014/main" id="{5D17A0D8-3B7D-4822-89EC-083C7A95C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1752600"/>
            <a:ext cx="4095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73F73"/>
                </a:solidFill>
              </a:defRPr>
            </a:pPr>
            <a:r>
              <a:rPr sz="2100" b="1">
                <a:solidFill>
                  <a:srgbClr val="173F73"/>
                </a:solidFill>
              </a:rPr>
              <a:t>Intermittent leave</a:t>
            </a:r>
          </a:p>
        </p:txBody>
      </p:sp>
      <p:sp>
        <p:nvSpPr>
          <p:cNvPr id="7" name="text-o6j78b">
            <a:extLst xmlns:a="http://schemas.openxmlformats.org/drawingml/2006/main">
              <a:ext uri="{FF2B5EF4-FFF2-40B4-BE49-F238E27FC236}">
                <a16:creationId xmlns:a16="http://schemas.microsoft.com/office/drawing/2014/main" id="{6EAFE364-D8E1-4662-9EEE-CEDE567C6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305050"/>
            <a:ext cx="447675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1F2730"/>
                </a:solidFill>
              </a:defRPr>
            </a:pPr>
            <a:r>
              <a:rPr sz="1725" b="0">
                <a:solidFill>
                  <a:srgbClr val="1F2730"/>
                </a:solidFill>
              </a:rPr>
              <a:t>Separate blocks of time for one qualifying reason—such as appointments, flare-ups, or episodic incapacity.</a:t>
            </a:r>
          </a:p>
        </p:txBody>
      </p:sp>
      <p:sp>
        <p:nvSpPr>
          <p:cNvPr id="8" name="text-e78lbe">
            <a:extLst xmlns:a="http://schemas.openxmlformats.org/drawingml/2006/main">
              <a:ext uri="{FF2B5EF4-FFF2-40B4-BE49-F238E27FC236}">
                <a16:creationId xmlns:a16="http://schemas.microsoft.com/office/drawing/2014/main" id="{68C4CDA1-7431-4099-B79E-B38C5070F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1752600"/>
            <a:ext cx="4095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73F73"/>
                </a:solidFill>
              </a:defRPr>
            </a:pPr>
            <a:r>
              <a:rPr sz="2100" b="1">
                <a:solidFill>
                  <a:srgbClr val="173F73"/>
                </a:solidFill>
              </a:rPr>
              <a:t>Reduced schedule</a:t>
            </a:r>
          </a:p>
        </p:txBody>
      </p:sp>
      <p:sp>
        <p:nvSpPr>
          <p:cNvPr id="9" name="text-0jkdk6">
            <a:extLst xmlns:a="http://schemas.openxmlformats.org/drawingml/2006/main">
              <a:ext uri="{FF2B5EF4-FFF2-40B4-BE49-F238E27FC236}">
                <a16:creationId xmlns:a16="http://schemas.microsoft.com/office/drawing/2014/main" id="{85578778-15A6-4820-B053-79B4AF915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305050"/>
            <a:ext cx="447675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1F2730"/>
                </a:solidFill>
              </a:defRPr>
            </a:pPr>
            <a:r>
              <a:rPr sz="1725" b="0">
                <a:solidFill>
                  <a:srgbClr val="1F2730"/>
                </a:solidFill>
              </a:rPr>
              <a:t>A temporary reduction in daily or weekly hours when medically necessary or otherwise approved.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5C07A80-2A6E-44E7-AE87-8CBFEDFC4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714500"/>
            <a:ext cx="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1" name="day-MON">
            <a:extLst xmlns:a="http://schemas.openxmlformats.org/drawingml/2006/main">
              <a:ext uri="{FF2B5EF4-FFF2-40B4-BE49-F238E27FC236}">
                <a16:creationId xmlns:a16="http://schemas.microsoft.com/office/drawing/2014/main" id="{ED491B72-026D-480D-9D08-D1E37C163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4000500"/>
            <a:ext cx="16573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2" name="text-9spkzs">
            <a:extLst xmlns:a="http://schemas.openxmlformats.org/drawingml/2006/main">
              <a:ext uri="{FF2B5EF4-FFF2-40B4-BE49-F238E27FC236}">
                <a16:creationId xmlns:a16="http://schemas.microsoft.com/office/drawing/2014/main" id="{3925C036-BF49-49A4-9749-0F9024DAF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4171950"/>
            <a:ext cx="1657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173F73"/>
                </a:solidFill>
              </a:defRPr>
            </a:pPr>
            <a:r>
              <a:rPr sz="1350" b="1">
                <a:solidFill>
                  <a:srgbClr val="173F73"/>
                </a:solidFill>
              </a:rPr>
              <a:t>MON</a:t>
            </a:r>
          </a:p>
        </p:txBody>
      </p:sp>
      <p:sp>
        <p:nvSpPr>
          <p:cNvPr id="13" name="text-2o7ihx">
            <a:extLst xmlns:a="http://schemas.openxmlformats.org/drawingml/2006/main">
              <a:ext uri="{FF2B5EF4-FFF2-40B4-BE49-F238E27FC236}">
                <a16:creationId xmlns:a16="http://schemas.microsoft.com/office/drawing/2014/main" id="{1A56ACC1-04FE-41E0-8232-5C93F0325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4524375"/>
            <a:ext cx="14287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275" b="0">
                <a:solidFill>
                  <a:srgbClr val="5D6975"/>
                </a:solidFill>
              </a:defRPr>
            </a:pPr>
            <a:r>
              <a:rPr sz="1275" b="0">
                <a:solidFill>
                  <a:srgbClr val="5D6975"/>
                </a:solidFill>
              </a:rPr>
              <a:t>Regular</a:t>
            </a:r>
          </a:p>
          <a:p xmlns:a="http://schemas.openxmlformats.org/drawingml/2006/main">
            <a:pPr algn="ctr">
              <a:defRPr sz="1275" b="0">
                <a:solidFill>
                  <a:srgbClr val="5D6975"/>
                </a:solidFill>
              </a:defRPr>
            </a:pPr>
            <a:r>
              <a:rPr sz="1275" b="0">
                <a:solidFill>
                  <a:srgbClr val="5D6975"/>
                </a:solidFill>
              </a:rPr>
              <a:t>schedule</a:t>
            </a:r>
          </a:p>
        </p:txBody>
      </p:sp>
      <p:sp>
        <p:nvSpPr>
          <p:cNvPr id="14" name="day-TUE">
            <a:extLst xmlns:a="http://schemas.openxmlformats.org/drawingml/2006/main">
              <a:ext uri="{FF2B5EF4-FFF2-40B4-BE49-F238E27FC236}">
                <a16:creationId xmlns:a16="http://schemas.microsoft.com/office/drawing/2014/main" id="{0DCC32AA-BC28-4A59-806B-FFBE3BABE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000500"/>
            <a:ext cx="16573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3E79B8"/>
            </a:solidFill>
            <a:prstDash val="solid"/>
          </a:ln>
        </p:spPr>
      </p:sp>
      <p:sp>
        <p:nvSpPr>
          <p:cNvPr id="15" name="text-9eewoo">
            <a:extLst xmlns:a="http://schemas.openxmlformats.org/drawingml/2006/main">
              <a:ext uri="{FF2B5EF4-FFF2-40B4-BE49-F238E27FC236}">
                <a16:creationId xmlns:a16="http://schemas.microsoft.com/office/drawing/2014/main" id="{41AA540A-0945-4F16-BE9F-04F3C5DF0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171950"/>
            <a:ext cx="1657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173F73"/>
                </a:solidFill>
              </a:defRPr>
            </a:pPr>
            <a:r>
              <a:rPr sz="1350" b="1">
                <a:solidFill>
                  <a:srgbClr val="173F73"/>
                </a:solidFill>
              </a:rPr>
              <a:t>TUE</a:t>
            </a:r>
          </a:p>
        </p:txBody>
      </p:sp>
      <p:sp>
        <p:nvSpPr>
          <p:cNvPr id="16" name="text-0gsb01">
            <a:extLst xmlns:a="http://schemas.openxmlformats.org/drawingml/2006/main">
              <a:ext uri="{FF2B5EF4-FFF2-40B4-BE49-F238E27FC236}">
                <a16:creationId xmlns:a16="http://schemas.microsoft.com/office/drawing/2014/main" id="{ED20800E-E97B-4167-A108-7873E8575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62300" y="4524375"/>
            <a:ext cx="14287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275" b="0">
                <a:solidFill>
                  <a:srgbClr val="3E79B8"/>
                </a:solidFill>
              </a:defRPr>
            </a:pPr>
            <a:r>
              <a:rPr sz="1275" b="0">
                <a:solidFill>
                  <a:srgbClr val="3E79B8"/>
                </a:solidFill>
              </a:rPr>
              <a:t>2-hour</a:t>
            </a:r>
          </a:p>
          <a:p xmlns:a="http://schemas.openxmlformats.org/drawingml/2006/main">
            <a:pPr algn="ctr">
              <a:defRPr sz="1275" b="0">
                <a:solidFill>
                  <a:srgbClr val="3E79B8"/>
                </a:solidFill>
              </a:defRPr>
            </a:pPr>
            <a:r>
              <a:rPr sz="1275" b="0">
                <a:solidFill>
                  <a:srgbClr val="3E79B8"/>
                </a:solidFill>
              </a:rPr>
              <a:t>appointment</a:t>
            </a:r>
          </a:p>
        </p:txBody>
      </p:sp>
      <p:sp>
        <p:nvSpPr>
          <p:cNvPr id="17" name="day-WED">
            <a:extLst xmlns:a="http://schemas.openxmlformats.org/drawingml/2006/main">
              <a:ext uri="{FF2B5EF4-FFF2-40B4-BE49-F238E27FC236}">
                <a16:creationId xmlns:a16="http://schemas.microsoft.com/office/drawing/2014/main" id="{9E8BF2A0-B496-487E-AD5E-6909C583F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86350" y="4000500"/>
            <a:ext cx="16573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18" name="text-f7wpq9">
            <a:extLst xmlns:a="http://schemas.openxmlformats.org/drawingml/2006/main">
              <a:ext uri="{FF2B5EF4-FFF2-40B4-BE49-F238E27FC236}">
                <a16:creationId xmlns:a16="http://schemas.microsoft.com/office/drawing/2014/main" id="{4E211A5B-96F3-4A7D-B340-106AB8B52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86350" y="4171950"/>
            <a:ext cx="1657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173F73"/>
                </a:solidFill>
              </a:defRPr>
            </a:pPr>
            <a:r>
              <a:rPr sz="1350" b="1">
                <a:solidFill>
                  <a:srgbClr val="173F73"/>
                </a:solidFill>
              </a:rPr>
              <a:t>WED</a:t>
            </a:r>
          </a:p>
        </p:txBody>
      </p:sp>
      <p:sp>
        <p:nvSpPr>
          <p:cNvPr id="19" name="text-6i01hw">
            <a:extLst xmlns:a="http://schemas.openxmlformats.org/drawingml/2006/main">
              <a:ext uri="{FF2B5EF4-FFF2-40B4-BE49-F238E27FC236}">
                <a16:creationId xmlns:a16="http://schemas.microsoft.com/office/drawing/2014/main" id="{D83ABDE0-CF7C-40EC-911E-4F3F8D385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00650" y="4524375"/>
            <a:ext cx="14287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275" b="0">
                <a:solidFill>
                  <a:srgbClr val="5D6975"/>
                </a:solidFill>
              </a:defRPr>
            </a:pPr>
            <a:r>
              <a:rPr sz="1275" b="0">
                <a:solidFill>
                  <a:srgbClr val="5D6975"/>
                </a:solidFill>
              </a:rPr>
              <a:t>Regular</a:t>
            </a:r>
          </a:p>
          <a:p xmlns:a="http://schemas.openxmlformats.org/drawingml/2006/main">
            <a:pPr algn="ctr">
              <a:defRPr sz="1275" b="0">
                <a:solidFill>
                  <a:srgbClr val="5D6975"/>
                </a:solidFill>
              </a:defRPr>
            </a:pPr>
            <a:r>
              <a:rPr sz="1275" b="0">
                <a:solidFill>
                  <a:srgbClr val="5D6975"/>
                </a:solidFill>
              </a:rPr>
              <a:t>schedule</a:t>
            </a:r>
          </a:p>
        </p:txBody>
      </p:sp>
      <p:sp>
        <p:nvSpPr>
          <p:cNvPr id="20" name="day-THU">
            <a:extLst xmlns:a="http://schemas.openxmlformats.org/drawingml/2006/main">
              <a:ext uri="{FF2B5EF4-FFF2-40B4-BE49-F238E27FC236}">
                <a16:creationId xmlns:a16="http://schemas.microsoft.com/office/drawing/2014/main" id="{B89CE1BE-83C5-46B6-809C-2DDA07662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000500"/>
            <a:ext cx="16573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3E79B8"/>
            </a:solidFill>
            <a:prstDash val="solid"/>
          </a:ln>
        </p:spPr>
      </p:sp>
      <p:sp>
        <p:nvSpPr>
          <p:cNvPr id="21" name="text-22cvy8">
            <a:extLst xmlns:a="http://schemas.openxmlformats.org/drawingml/2006/main">
              <a:ext uri="{FF2B5EF4-FFF2-40B4-BE49-F238E27FC236}">
                <a16:creationId xmlns:a16="http://schemas.microsoft.com/office/drawing/2014/main" id="{CF26A130-90C5-48B8-AAB1-321B6E29B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71950"/>
            <a:ext cx="1657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173F73"/>
                </a:solidFill>
              </a:defRPr>
            </a:pPr>
            <a:r>
              <a:rPr sz="1350" b="1">
                <a:solidFill>
                  <a:srgbClr val="173F73"/>
                </a:solidFill>
              </a:rPr>
              <a:t>THU</a:t>
            </a:r>
          </a:p>
        </p:txBody>
      </p:sp>
      <p:sp>
        <p:nvSpPr>
          <p:cNvPr id="22" name="text-sjg111">
            <a:extLst xmlns:a="http://schemas.openxmlformats.org/drawingml/2006/main">
              <a:ext uri="{FF2B5EF4-FFF2-40B4-BE49-F238E27FC236}">
                <a16:creationId xmlns:a16="http://schemas.microsoft.com/office/drawing/2014/main" id="{644C2902-926F-438D-A416-56A2F47DE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524375"/>
            <a:ext cx="14287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275" b="0">
                <a:solidFill>
                  <a:srgbClr val="3E79B8"/>
                </a:solidFill>
              </a:defRPr>
            </a:pPr>
            <a:r>
              <a:rPr sz="1275" b="0">
                <a:solidFill>
                  <a:srgbClr val="3E79B8"/>
                </a:solidFill>
              </a:rPr>
              <a:t>4-hour</a:t>
            </a:r>
          </a:p>
          <a:p xmlns:a="http://schemas.openxmlformats.org/drawingml/2006/main">
            <a:pPr algn="ctr">
              <a:defRPr sz="1275" b="0">
                <a:solidFill>
                  <a:srgbClr val="3E79B8"/>
                </a:solidFill>
              </a:defRPr>
            </a:pPr>
            <a:r>
              <a:rPr sz="1275" b="0">
                <a:solidFill>
                  <a:srgbClr val="3E79B8"/>
                </a:solidFill>
              </a:rPr>
              <a:t>flare-up</a:t>
            </a:r>
          </a:p>
        </p:txBody>
      </p:sp>
      <p:sp>
        <p:nvSpPr>
          <p:cNvPr id="23" name="day-FRI">
            <a:extLst xmlns:a="http://schemas.openxmlformats.org/drawingml/2006/main">
              <a:ext uri="{FF2B5EF4-FFF2-40B4-BE49-F238E27FC236}">
                <a16:creationId xmlns:a16="http://schemas.microsoft.com/office/drawing/2014/main" id="{42662872-C3D0-4E6B-819C-11323A052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4000500"/>
            <a:ext cx="16573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BD8E4"/>
            </a:solidFill>
            <a:prstDash val="solid"/>
          </a:ln>
        </p:spPr>
      </p:sp>
      <p:sp>
        <p:nvSpPr>
          <p:cNvPr id="24" name="text-6c75y3">
            <a:extLst xmlns:a="http://schemas.openxmlformats.org/drawingml/2006/main">
              <a:ext uri="{FF2B5EF4-FFF2-40B4-BE49-F238E27FC236}">
                <a16:creationId xmlns:a16="http://schemas.microsoft.com/office/drawing/2014/main" id="{4CB0C8BC-85BC-4902-A97B-3903CFA0C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4171950"/>
            <a:ext cx="1657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173F73"/>
                </a:solidFill>
              </a:defRPr>
            </a:pPr>
            <a:r>
              <a:rPr sz="1350" b="1">
                <a:solidFill>
                  <a:srgbClr val="173F73"/>
                </a:solidFill>
              </a:rPr>
              <a:t>FRI</a:t>
            </a:r>
          </a:p>
        </p:txBody>
      </p:sp>
      <p:sp>
        <p:nvSpPr>
          <p:cNvPr id="25" name="text-i12zgp">
            <a:extLst xmlns:a="http://schemas.openxmlformats.org/drawingml/2006/main">
              <a:ext uri="{FF2B5EF4-FFF2-40B4-BE49-F238E27FC236}">
                <a16:creationId xmlns:a16="http://schemas.microsoft.com/office/drawing/2014/main" id="{B4AE9B8E-5701-44CC-8088-E04894AD0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524375"/>
            <a:ext cx="14287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275" b="0">
                <a:solidFill>
                  <a:srgbClr val="5D6975"/>
                </a:solidFill>
              </a:defRPr>
            </a:pPr>
            <a:r>
              <a:rPr sz="1275" b="0">
                <a:solidFill>
                  <a:srgbClr val="5D6975"/>
                </a:solidFill>
              </a:rPr>
              <a:t>Regular</a:t>
            </a:r>
          </a:p>
          <a:p xmlns:a="http://schemas.openxmlformats.org/drawingml/2006/main">
            <a:pPr algn="ctr">
              <a:defRPr sz="1275" b="0">
                <a:solidFill>
                  <a:srgbClr val="5D6975"/>
                </a:solidFill>
              </a:defRPr>
            </a:pPr>
            <a:r>
              <a:rPr sz="1275" b="0">
                <a:solidFill>
                  <a:srgbClr val="5D6975"/>
                </a:solidFill>
              </a:rPr>
              <a:t>schedule</a:t>
            </a:r>
          </a:p>
        </p:txBody>
      </p:sp>
      <p:sp>
        <p:nvSpPr>
          <p:cNvPr id="26" name="callout">
            <a:extLst xmlns:a="http://schemas.openxmlformats.org/drawingml/2006/main">
              <a:ext uri="{FF2B5EF4-FFF2-40B4-BE49-F238E27FC236}">
                <a16:creationId xmlns:a16="http://schemas.microsoft.com/office/drawing/2014/main" id="{4B0513B4-68F3-4B77-8C6D-244FBED9A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00150" y="5429250"/>
            <a:ext cx="9791700" cy="628650"/>
          </a:xfrm>
          <a:prstGeom xmlns:a="http://schemas.openxmlformats.org/drawingml/2006/main" prst="roundRect">
            <a:avLst>
              <a:gd name="adj" fmla="val 21212"/>
            </a:avLst>
          </a:prstGeom>
          <a:solidFill xmlns:a="http://schemas.openxmlformats.org/drawingml/2006/main">
            <a:srgbClr val="F4F8FB"/>
          </a:solidFill>
          <a:ln xmlns:a="http://schemas.openxmlformats.org/drawingml/2006/main" w="9525">
            <a:solidFill>
              <a:srgbClr val="F4F8FB"/>
            </a:solidFill>
            <a:prstDash val="solid"/>
          </a:ln>
        </p:spPr>
      </p:sp>
      <p:sp>
        <p:nvSpPr>
          <p:cNvPr id="27" name="text-gymqy0">
            <a:extLst xmlns:a="http://schemas.openxmlformats.org/drawingml/2006/main">
              <a:ext uri="{FF2B5EF4-FFF2-40B4-BE49-F238E27FC236}">
                <a16:creationId xmlns:a16="http://schemas.microsoft.com/office/drawing/2014/main" id="{DF4491D3-DB4E-4665-8F3F-65647CBB8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5600700"/>
            <a:ext cx="9334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Send intermittent-leave situations to HR early so certification, tracking, scheduling, and call-in expectations are consistent.</a:t>
            </a:r>
          </a:p>
        </p:txBody>
      </p:sp>
    </p:spTree>
    <p:extLst>
      <p:ext uri="{BB962C8B-B14F-4D97-AF65-F5344CB8AC3E}">
        <p14:creationId xmlns:p14="http://schemas.microsoft.com/office/powerpoint/2010/main" val="123465464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60F48485-7BA0-4A00-AE40-FA81C1622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CONCURRENT LEAVE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65BEFB8E-F472-4802-AF8F-38A7C58D0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Job protection and pay can run on the same calendar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2DB617-212E-4B8B-892B-DA301A4AF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059AF40C-D058-45FD-87DA-09CB329AD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09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D8B1235B-10E7-4B76-8F8E-259B70249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egfeh4">
            <a:extLst xmlns:a="http://schemas.openxmlformats.org/drawingml/2006/main">
              <a:ext uri="{FF2B5EF4-FFF2-40B4-BE49-F238E27FC236}">
                <a16:creationId xmlns:a16="http://schemas.microsoft.com/office/drawing/2014/main" id="{C4F2D9DA-A3CE-4B3A-A1EB-76517AB40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581150"/>
            <a:ext cx="10382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A84747"/>
                </a:solidFill>
              </a:defRPr>
            </a:pPr>
            <a:r>
              <a:rPr sz="1125" b="1">
                <a:solidFill>
                  <a:srgbClr val="A84747"/>
                </a:solidFill>
              </a:rPr>
              <a:t>ILLUSTRATIVE ONLY — HR CONFIRMS THE ACTUAL DATES AND BENEFITS</a:t>
            </a:r>
          </a:p>
        </p:txBody>
      </p:sp>
      <p:sp>
        <p:nvSpPr>
          <p:cNvPr id="7" name="text-nj5ebr">
            <a:extLst xmlns:a="http://schemas.openxmlformats.org/drawingml/2006/main">
              <a:ext uri="{FF2B5EF4-FFF2-40B4-BE49-F238E27FC236}">
                <a16:creationId xmlns:a16="http://schemas.microsoft.com/office/drawing/2014/main" id="{13A25492-94E1-43F1-A058-EAF654EB1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W1</a:t>
            </a:r>
          </a:p>
        </p:txBody>
      </p:sp>
      <p:sp>
        <p:nvSpPr>
          <p:cNvPr id="8" name="text-t7flbj">
            <a:extLst xmlns:a="http://schemas.openxmlformats.org/drawingml/2006/main">
              <a:ext uri="{FF2B5EF4-FFF2-40B4-BE49-F238E27FC236}">
                <a16:creationId xmlns:a16="http://schemas.microsoft.com/office/drawing/2014/main" id="{ACC9C9CA-C6DC-4558-A9BB-5C97FFD89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W2</a:t>
            </a:r>
          </a:p>
        </p:txBody>
      </p:sp>
      <p:sp>
        <p:nvSpPr>
          <p:cNvPr id="9" name="text-1ixhki">
            <a:extLst xmlns:a="http://schemas.openxmlformats.org/drawingml/2006/main">
              <a:ext uri="{FF2B5EF4-FFF2-40B4-BE49-F238E27FC236}">
                <a16:creationId xmlns:a16="http://schemas.microsoft.com/office/drawing/2014/main" id="{E6D05449-3DB4-45BC-AD7E-C2F4BE3F3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1465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W3</a:t>
            </a:r>
          </a:p>
        </p:txBody>
      </p:sp>
      <p:sp>
        <p:nvSpPr>
          <p:cNvPr id="10" name="text-juazz6">
            <a:extLst xmlns:a="http://schemas.openxmlformats.org/drawingml/2006/main">
              <a:ext uri="{FF2B5EF4-FFF2-40B4-BE49-F238E27FC236}">
                <a16:creationId xmlns:a16="http://schemas.microsoft.com/office/drawing/2014/main" id="{5FC4C364-EDA0-4AF9-832A-AFD317FEA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9570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W4</a:t>
            </a:r>
          </a:p>
        </p:txBody>
      </p:sp>
      <p:sp>
        <p:nvSpPr>
          <p:cNvPr id="11" name="text-dw8kzp">
            <a:extLst xmlns:a="http://schemas.openxmlformats.org/drawingml/2006/main">
              <a:ext uri="{FF2B5EF4-FFF2-40B4-BE49-F238E27FC236}">
                <a16:creationId xmlns:a16="http://schemas.microsoft.com/office/drawing/2014/main" id="{78E68C2D-04DF-4F3E-9D97-2370CFDE0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W5</a:t>
            </a:r>
          </a:p>
        </p:txBody>
      </p:sp>
      <p:sp>
        <p:nvSpPr>
          <p:cNvPr id="12" name="text-7nzj6r">
            <a:extLst xmlns:a="http://schemas.openxmlformats.org/drawingml/2006/main">
              <a:ext uri="{FF2B5EF4-FFF2-40B4-BE49-F238E27FC236}">
                <a16:creationId xmlns:a16="http://schemas.microsoft.com/office/drawing/2014/main" id="{6BF3E0F9-E6C1-446B-8138-1490AF57C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5780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W6</a:t>
            </a:r>
          </a:p>
        </p:txBody>
      </p:sp>
      <p:sp>
        <p:nvSpPr>
          <p:cNvPr id="13" name="text-e5u12s">
            <a:extLst xmlns:a="http://schemas.openxmlformats.org/drawingml/2006/main">
              <a:ext uri="{FF2B5EF4-FFF2-40B4-BE49-F238E27FC236}">
                <a16:creationId xmlns:a16="http://schemas.microsoft.com/office/drawing/2014/main" id="{A7083F51-AB8D-4276-97EC-D047C45FD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3885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W7</a:t>
            </a:r>
          </a:p>
        </p:txBody>
      </p:sp>
      <p:sp>
        <p:nvSpPr>
          <p:cNvPr id="14" name="text-35ynu3">
            <a:extLst xmlns:a="http://schemas.openxmlformats.org/drawingml/2006/main">
              <a:ext uri="{FF2B5EF4-FFF2-40B4-BE49-F238E27FC236}">
                <a16:creationId xmlns:a16="http://schemas.microsoft.com/office/drawing/2014/main" id="{3C391870-87E7-4AAC-8617-48436C3D1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W8</a:t>
            </a:r>
          </a:p>
        </p:txBody>
      </p:sp>
      <p:sp>
        <p:nvSpPr>
          <p:cNvPr id="15" name="text-oirxy8">
            <a:extLst xmlns:a="http://schemas.openxmlformats.org/drawingml/2006/main">
              <a:ext uri="{FF2B5EF4-FFF2-40B4-BE49-F238E27FC236}">
                <a16:creationId xmlns:a16="http://schemas.microsoft.com/office/drawing/2014/main" id="{247911E0-2037-4F80-8803-0C88A6AE6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0095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W9</a:t>
            </a:r>
          </a:p>
        </p:txBody>
      </p:sp>
      <p:sp>
        <p:nvSpPr>
          <p:cNvPr id="16" name="text-cyyojv">
            <a:extLst xmlns:a="http://schemas.openxmlformats.org/drawingml/2006/main">
              <a:ext uri="{FF2B5EF4-FFF2-40B4-BE49-F238E27FC236}">
                <a16:creationId xmlns:a16="http://schemas.microsoft.com/office/drawing/2014/main" id="{1A45B1D9-3284-4001-943D-828940689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W10</a:t>
            </a:r>
          </a:p>
        </p:txBody>
      </p:sp>
      <p:sp>
        <p:nvSpPr>
          <p:cNvPr id="17" name="text-k469ud">
            <a:extLst xmlns:a="http://schemas.openxmlformats.org/drawingml/2006/main">
              <a:ext uri="{FF2B5EF4-FFF2-40B4-BE49-F238E27FC236}">
                <a16:creationId xmlns:a16="http://schemas.microsoft.com/office/drawing/2014/main" id="{FC8B0680-FDA5-4C35-9157-5391CE935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W11</a:t>
            </a:r>
          </a:p>
        </p:txBody>
      </p:sp>
      <p:sp>
        <p:nvSpPr>
          <p:cNvPr id="18" name="text-wl2mjz">
            <a:extLst xmlns:a="http://schemas.openxmlformats.org/drawingml/2006/main">
              <a:ext uri="{FF2B5EF4-FFF2-40B4-BE49-F238E27FC236}">
                <a16:creationId xmlns:a16="http://schemas.microsoft.com/office/drawing/2014/main" id="{BE48A25E-33F1-4C63-AF24-8A900EAF9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44100" y="2076450"/>
            <a:ext cx="666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5D6975"/>
                </a:solidFill>
              </a:defRPr>
            </a:pPr>
            <a:r>
              <a:rPr sz="975" b="1">
                <a:solidFill>
                  <a:srgbClr val="5D6975"/>
                </a:solidFill>
              </a:rPr>
              <a:t>W12</a:t>
            </a:r>
          </a:p>
        </p:txBody>
      </p:sp>
      <p:sp>
        <p:nvSpPr>
          <p:cNvPr id="19" name="text-c1ik4o">
            <a:extLst xmlns:a="http://schemas.openxmlformats.org/drawingml/2006/main">
              <a:ext uri="{FF2B5EF4-FFF2-40B4-BE49-F238E27FC236}">
                <a16:creationId xmlns:a16="http://schemas.microsoft.com/office/drawing/2014/main" id="{6AB57474-83A8-4EC9-86A2-5A342BE78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67000"/>
            <a:ext cx="8191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173F73"/>
                </a:solidFill>
              </a:defRPr>
            </a:pPr>
            <a:r>
              <a:rPr sz="1500" b="1">
                <a:solidFill>
                  <a:srgbClr val="173F73"/>
                </a:solidFill>
              </a:rPr>
              <a:t>FMLA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1CCA2C6-7503-45A7-A9FC-87A0B7960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2590800"/>
            <a:ext cx="9372600" cy="457200"/>
          </a:xfrm>
          <a:prstGeom xmlns:a="http://schemas.openxmlformats.org/drawingml/2006/main" prst="roundRect">
            <a:avLst>
              <a:gd name="adj" fmla="val 20833"/>
            </a:avLst>
          </a:prstGeom>
          <a:solidFill xmlns:a="http://schemas.openxmlformats.org/drawingml/2006/main">
            <a:srgbClr val="3E79B8"/>
          </a:solidFill>
          <a:ln xmlns:a="http://schemas.openxmlformats.org/drawingml/2006/main" w="0">
            <a:solidFill>
              <a:srgbClr val="3E79B8"/>
            </a:solidFill>
            <a:prstDash val="solid"/>
          </a:ln>
        </p:spPr>
      </p:sp>
      <p:sp>
        <p:nvSpPr>
          <p:cNvPr id="21" name="text-5n66av">
            <a:extLst xmlns:a="http://schemas.openxmlformats.org/drawingml/2006/main">
              <a:ext uri="{FF2B5EF4-FFF2-40B4-BE49-F238E27FC236}">
                <a16:creationId xmlns:a16="http://schemas.microsoft.com/office/drawing/2014/main" id="{E27BA9AC-171C-4D84-A34F-6A217E536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2686050"/>
            <a:ext cx="9372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FFFFFF"/>
                </a:solidFill>
              </a:defRPr>
            </a:pPr>
            <a:r>
              <a:rPr sz="1425" b="1">
                <a:solidFill>
                  <a:srgbClr val="FFFFFF"/>
                </a:solidFill>
              </a:rPr>
              <a:t>Up to 12 workweeks of job-protected leave</a:t>
            </a:r>
          </a:p>
        </p:txBody>
      </p:sp>
      <p:sp>
        <p:nvSpPr>
          <p:cNvPr id="22" name="text-8zqyhg">
            <a:extLst xmlns:a="http://schemas.openxmlformats.org/drawingml/2006/main">
              <a:ext uri="{FF2B5EF4-FFF2-40B4-BE49-F238E27FC236}">
                <a16:creationId xmlns:a16="http://schemas.microsoft.com/office/drawing/2014/main" id="{66A8F68B-6B8D-4FC9-9C26-E7C7A3DB2A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467100"/>
            <a:ext cx="9715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173F73"/>
                </a:solidFill>
              </a:defRPr>
            </a:pPr>
            <a:r>
              <a:rPr sz="1500" b="1">
                <a:solidFill>
                  <a:srgbClr val="173F73"/>
                </a:solidFill>
              </a:rPr>
              <a:t>Paid leave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87E3729-C500-479A-AC8D-8F661B0E6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3390900"/>
            <a:ext cx="3905250" cy="457200"/>
          </a:xfrm>
          <a:prstGeom xmlns:a="http://schemas.openxmlformats.org/drawingml/2006/main" prst="roundRect">
            <a:avLst>
              <a:gd name="adj" fmla="val 20833"/>
            </a:avLst>
          </a:prstGeom>
          <a:solidFill xmlns:a="http://schemas.openxmlformats.org/drawingml/2006/main">
            <a:srgbClr val="D7A62A"/>
          </a:solidFill>
          <a:ln xmlns:a="http://schemas.openxmlformats.org/drawingml/2006/main" w="0">
            <a:solidFill>
              <a:srgbClr val="D7A62A"/>
            </a:solidFill>
            <a:prstDash val="solid"/>
          </a:ln>
        </p:spPr>
      </p:sp>
      <p:sp>
        <p:nvSpPr>
          <p:cNvPr id="24" name="text-og4euf">
            <a:extLst xmlns:a="http://schemas.openxmlformats.org/drawingml/2006/main">
              <a:ext uri="{FF2B5EF4-FFF2-40B4-BE49-F238E27FC236}">
                <a16:creationId xmlns:a16="http://schemas.microsoft.com/office/drawing/2014/main" id="{630368DA-257F-4455-BE7D-73658D842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3486150"/>
            <a:ext cx="390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FFFFFF"/>
                </a:solidFill>
              </a:defRPr>
            </a:pPr>
            <a:r>
              <a:rPr sz="1350" b="1">
                <a:solidFill>
                  <a:srgbClr val="FFFFFF"/>
                </a:solidFill>
              </a:rPr>
              <a:t>Accrued or employer-provided pay</a:t>
            </a:r>
          </a:p>
        </p:txBody>
      </p:sp>
      <p:sp>
        <p:nvSpPr>
          <p:cNvPr id="25" name="text-1tlm0i">
            <a:extLst xmlns:a="http://schemas.openxmlformats.org/drawingml/2006/main">
              <a:ext uri="{FF2B5EF4-FFF2-40B4-BE49-F238E27FC236}">
                <a16:creationId xmlns:a16="http://schemas.microsoft.com/office/drawing/2014/main" id="{CE75710F-7432-40D8-BFD2-BDA0929B3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267200"/>
            <a:ext cx="666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173F73"/>
                </a:solidFill>
              </a:defRPr>
            </a:pPr>
            <a:r>
              <a:rPr sz="1500" b="1">
                <a:solidFill>
                  <a:srgbClr val="173F73"/>
                </a:solidFill>
              </a:rPr>
              <a:t>STD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D01E90C-52F8-4882-B9F2-589E179EC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191000"/>
            <a:ext cx="4686300" cy="457200"/>
          </a:xfrm>
          <a:prstGeom xmlns:a="http://schemas.openxmlformats.org/drawingml/2006/main" prst="roundRect">
            <a:avLst>
              <a:gd name="adj" fmla="val 20833"/>
            </a:avLst>
          </a:prstGeom>
          <a:solidFill xmlns:a="http://schemas.openxmlformats.org/drawingml/2006/main">
            <a:srgbClr val="2E7D65"/>
          </a:solidFill>
          <a:ln xmlns:a="http://schemas.openxmlformats.org/drawingml/2006/main" w="0">
            <a:solidFill>
              <a:srgbClr val="2E7D65"/>
            </a:solidFill>
            <a:prstDash val="solid"/>
          </a:ln>
        </p:spPr>
      </p:sp>
      <p:sp>
        <p:nvSpPr>
          <p:cNvPr id="27" name="text-eqde0m">
            <a:extLst xmlns:a="http://schemas.openxmlformats.org/drawingml/2006/main">
              <a:ext uri="{FF2B5EF4-FFF2-40B4-BE49-F238E27FC236}">
                <a16:creationId xmlns:a16="http://schemas.microsoft.com/office/drawing/2014/main" id="{F4000970-21D9-4DAC-90DA-11E9F1361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286250"/>
            <a:ext cx="46863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275" b="1">
                <a:solidFill>
                  <a:srgbClr val="FFFFFF"/>
                </a:solidFill>
              </a:defRPr>
            </a:pPr>
            <a:r>
              <a:rPr sz="1275" b="1">
                <a:solidFill>
                  <a:srgbClr val="FFFFFF"/>
                </a:solidFill>
              </a:rPr>
              <a:t>Income replacement if approved under the current plan</a:t>
            </a:r>
          </a:p>
        </p:txBody>
      </p:sp>
      <p:sp>
        <p:nvSpPr>
          <p:cNvPr id="28" name="callout">
            <a:extLst xmlns:a="http://schemas.openxmlformats.org/drawingml/2006/main">
              <a:ext uri="{FF2B5EF4-FFF2-40B4-BE49-F238E27FC236}">
                <a16:creationId xmlns:a16="http://schemas.microsoft.com/office/drawing/2014/main" id="{8AC7304B-699B-4DD9-B7B1-E074E56AC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162550"/>
            <a:ext cx="10287000" cy="8001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9" name="text-7hmjs8">
            <a:extLst xmlns:a="http://schemas.openxmlformats.org/drawingml/2006/main">
              <a:ext uri="{FF2B5EF4-FFF2-40B4-BE49-F238E27FC236}">
                <a16:creationId xmlns:a16="http://schemas.microsoft.com/office/drawing/2014/main" id="{8FD64143-0AC5-4858-933B-878FA7D19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5334000"/>
            <a:ext cx="98298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The Archdiocese may require paid leave to run concurrently with FMLA when permitted by law and policy. Disability benefits do not extend the FMLA entitlement.</a:t>
            </a:r>
          </a:p>
        </p:txBody>
      </p:sp>
    </p:spTree>
    <p:extLst>
      <p:ext uri="{BB962C8B-B14F-4D97-AF65-F5344CB8AC3E}">
        <p14:creationId xmlns:p14="http://schemas.microsoft.com/office/powerpoint/2010/main" val="187885623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1236EF43-617B-468D-B909-AA0ACFC3C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SUPERVISOR CHECKLIST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11548A0E-C22A-4F6D-BF97-CF8377939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Before leave begins, align the paperwork and the work plan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223180-65C5-4572-B74E-27E505352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8200EBEF-64DF-42E2-8163-9C367635D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10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030F5D8E-3BA5-48E2-B1AB-5137555FA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st4gve">
            <a:extLst xmlns:a="http://schemas.openxmlformats.org/drawingml/2006/main">
              <a:ext uri="{FF2B5EF4-FFF2-40B4-BE49-F238E27FC236}">
                <a16:creationId xmlns:a16="http://schemas.microsoft.com/office/drawing/2014/main" id="{7672C7C1-2930-4868-9F0D-C3AF55FC1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657350"/>
            <a:ext cx="4381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Manager actions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178497-CA6C-4D80-80E9-DA6152813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2669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text-t6mtny">
            <a:extLst xmlns:a="http://schemas.openxmlformats.org/drawingml/2006/main">
              <a:ext uri="{FF2B5EF4-FFF2-40B4-BE49-F238E27FC236}">
                <a16:creationId xmlns:a16="http://schemas.microsoft.com/office/drawing/2014/main" id="{1200D617-5C95-4821-BD10-E32FFACCF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19075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Send the request or absence information to HR promptly.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1BF24F-3842-4A66-85A3-02CEC2827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1242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text-qi538t">
            <a:extLst xmlns:a="http://schemas.openxmlformats.org/drawingml/2006/main">
              <a:ext uri="{FF2B5EF4-FFF2-40B4-BE49-F238E27FC236}">
                <a16:creationId xmlns:a16="http://schemas.microsoft.com/office/drawing/2014/main" id="{FB801A9A-68F5-4231-866D-7B2A5EFEF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4800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Identify the essential job functions and immediate coverage needs.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4E52EE-2E12-4CA0-91D7-E93B9AA67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981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text-0urw2r">
            <a:extLst xmlns:a="http://schemas.openxmlformats.org/drawingml/2006/main">
              <a:ext uri="{FF2B5EF4-FFF2-40B4-BE49-F238E27FC236}">
                <a16:creationId xmlns:a16="http://schemas.microsoft.com/office/drawing/2014/main" id="{6A15AA5B-163D-4A4D-86B1-10D38D367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90525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Keep medical details out of ordinary email chains and personnel files.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C0032BA-2BB5-4242-B477-C9CAB0785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8387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text-z17mln">
            <a:extLst xmlns:a="http://schemas.openxmlformats.org/drawingml/2006/main">
              <a:ext uri="{FF2B5EF4-FFF2-40B4-BE49-F238E27FC236}">
                <a16:creationId xmlns:a16="http://schemas.microsoft.com/office/drawing/2014/main" id="{0B0D550B-644A-44EC-B69B-13B3FD414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476250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Do not contact the health-care provider directly; route certification questions through HR.</a:t>
            </a:r>
          </a:p>
        </p:txBody>
      </p:sp>
      <p:sp>
        <p:nvSpPr>
          <p:cNvPr id="15" name="text-yckfc1">
            <a:extLst xmlns:a="http://schemas.openxmlformats.org/drawingml/2006/main">
              <a:ext uri="{FF2B5EF4-FFF2-40B4-BE49-F238E27FC236}">
                <a16:creationId xmlns:a16="http://schemas.microsoft.com/office/drawing/2014/main" id="{FDB982AD-2E4C-4B6B-8328-7E0EBE5B4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1657350"/>
            <a:ext cx="4381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Coordinate with HR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5B420C-8079-4A6F-9EE3-0352FE5C4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22669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text-ldbmgm">
            <a:extLst xmlns:a="http://schemas.openxmlformats.org/drawingml/2006/main">
              <a:ext uri="{FF2B5EF4-FFF2-40B4-BE49-F238E27FC236}">
                <a16:creationId xmlns:a16="http://schemas.microsoft.com/office/drawing/2014/main" id="{ADF39BF7-CBF1-4A5D-BB9C-833EDDEFE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34150" y="219075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Confirm the call-in and periodic-update expectations.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2696809-04E4-4E7A-8E5D-4C3D9EA1F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31242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text-chwqah">
            <a:extLst xmlns:a="http://schemas.openxmlformats.org/drawingml/2006/main">
              <a:ext uri="{FF2B5EF4-FFF2-40B4-BE49-F238E27FC236}">
                <a16:creationId xmlns:a16="http://schemas.microsoft.com/office/drawing/2014/main" id="{3AE8A0AD-6CFC-4484-BC43-A15549C1A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34150" y="304800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Coordinate payroll, paid leave, disability, and benefit-payment instructions.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E0057E0-33C5-4ED2-9A8F-1353C0C85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39814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text-5v3lr1">
            <a:extLst xmlns:a="http://schemas.openxmlformats.org/drawingml/2006/main">
              <a:ext uri="{FF2B5EF4-FFF2-40B4-BE49-F238E27FC236}">
                <a16:creationId xmlns:a16="http://schemas.microsoft.com/office/drawing/2014/main" id="{E60A58CD-281F-4AFF-80B7-50881B339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34150" y="390525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Document the approved leave dates without sharing the diagnosis.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2E466ED-25F1-4214-B05F-5D8D31403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48387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text-xhzfy2">
            <a:extLst xmlns:a="http://schemas.openxmlformats.org/drawingml/2006/main">
              <a:ext uri="{FF2B5EF4-FFF2-40B4-BE49-F238E27FC236}">
                <a16:creationId xmlns:a16="http://schemas.microsoft.com/office/drawing/2014/main" id="{2406B162-9E4F-49C0-B697-C0B57C763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34150" y="4762500"/>
            <a:ext cx="45148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Plan how work will be reassigned without discouraging the leave request.</a:t>
            </a:r>
          </a:p>
        </p:txBody>
      </p:sp>
      <p:sp>
        <p:nvSpPr>
          <p:cNvPr id="24" name="callout">
            <a:extLst xmlns:a="http://schemas.openxmlformats.org/drawingml/2006/main">
              <a:ext uri="{FF2B5EF4-FFF2-40B4-BE49-F238E27FC236}">
                <a16:creationId xmlns:a16="http://schemas.microsoft.com/office/drawing/2014/main" id="{817AB009-9E71-42BE-AEE5-4AD54D025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4000" y="5657850"/>
            <a:ext cx="9144000" cy="495300"/>
          </a:xfrm>
          <a:prstGeom xmlns:a="http://schemas.openxmlformats.org/drawingml/2006/main" prst="roundRect">
            <a:avLst>
              <a:gd name="adj" fmla="val 26923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5" name="text-rjuzu1">
            <a:extLst xmlns:a="http://schemas.openxmlformats.org/drawingml/2006/main">
              <a:ext uri="{FF2B5EF4-FFF2-40B4-BE49-F238E27FC236}">
                <a16:creationId xmlns:a16="http://schemas.microsoft.com/office/drawing/2014/main" id="{9CC5F56C-CBED-41BE-9E16-F2B65783E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52600" y="5829300"/>
            <a:ext cx="868680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A leave request can be oral. Never delay the HR referral while waiting for a completed form.</a:t>
            </a:r>
          </a:p>
        </p:txBody>
      </p:sp>
    </p:spTree>
    <p:extLst>
      <p:ext uri="{BB962C8B-B14F-4D97-AF65-F5344CB8AC3E}">
        <p14:creationId xmlns:p14="http://schemas.microsoft.com/office/powerpoint/2010/main" val="131812627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F365B69C-0E08-4795-9D16-E3E594750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MANAGING THE ABSENCE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3F8F9903-6799-4835-BDB1-8C62A58BB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During leave, keep contact predictable and limited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E25328-3735-4924-B824-89E4B499E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F7C84574-90CE-4491-B8E6-369C65339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11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744C0AD7-FB22-493F-91B3-E128BCC73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r1j5r3">
            <a:extLst xmlns:a="http://schemas.openxmlformats.org/drawingml/2006/main">
              <a:ext uri="{FF2B5EF4-FFF2-40B4-BE49-F238E27FC236}">
                <a16:creationId xmlns:a16="http://schemas.microsoft.com/office/drawing/2014/main" id="{0EF3379D-2E8D-42EB-8A09-EAB2779CF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1695450"/>
            <a:ext cx="4095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E7D65"/>
                </a:solidFill>
              </a:defRPr>
            </a:pPr>
            <a:r>
              <a:rPr sz="2100" b="1">
                <a:solidFill>
                  <a:srgbClr val="2E7D65"/>
                </a:solidFill>
              </a:rPr>
              <a:t>DO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1CA526-CCFD-4905-AD44-E6EBBCEEF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23622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text-5pcvo9">
            <a:extLst xmlns:a="http://schemas.openxmlformats.org/drawingml/2006/main">
              <a:ext uri="{FF2B5EF4-FFF2-40B4-BE49-F238E27FC236}">
                <a16:creationId xmlns:a16="http://schemas.microsoft.com/office/drawing/2014/main" id="{00D7CA5F-E924-4FA5-8B1A-C3116967E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28600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Follow the agreed schedule for status updates.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A80816B-074A-42FE-A7A1-FAE2C85AE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1051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text-r1h56t">
            <a:extLst xmlns:a="http://schemas.openxmlformats.org/drawingml/2006/main">
              <a:ext uri="{FF2B5EF4-FFF2-40B4-BE49-F238E27FC236}">
                <a16:creationId xmlns:a16="http://schemas.microsoft.com/office/drawing/2014/main" id="{124CEF06-C193-46D2-8007-511AA9FD5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02895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Send changes in expected return date to HR.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3DE705-6085-41BE-92E2-2DF63A9A6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8481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text-wzk337">
            <a:extLst xmlns:a="http://schemas.openxmlformats.org/drawingml/2006/main">
              <a:ext uri="{FF2B5EF4-FFF2-40B4-BE49-F238E27FC236}">
                <a16:creationId xmlns:a16="http://schemas.microsoft.com/office/drawing/2014/main" id="{450A51F7-F763-4FAA-A6AF-CA6E43F31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77190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Track intermittent leave accurately and consistently.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CB02DA8-5BA5-4EA7-94CE-FF6E27A27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4591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text-5oo4z3">
            <a:extLst xmlns:a="http://schemas.openxmlformats.org/drawingml/2006/main">
              <a:ext uri="{FF2B5EF4-FFF2-40B4-BE49-F238E27FC236}">
                <a16:creationId xmlns:a16="http://schemas.microsoft.com/office/drawing/2014/main" id="{A9D3F852-0568-4BBE-8592-5F63CDED8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451485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Keep the employee informed about required benefit contributions.</a:t>
            </a:r>
          </a:p>
        </p:txBody>
      </p:sp>
      <p:sp>
        <p:nvSpPr>
          <p:cNvPr id="15" name="text-a0l0kv">
            <a:extLst xmlns:a="http://schemas.openxmlformats.org/drawingml/2006/main">
              <a:ext uri="{FF2B5EF4-FFF2-40B4-BE49-F238E27FC236}">
                <a16:creationId xmlns:a16="http://schemas.microsoft.com/office/drawing/2014/main" id="{D6FC520A-CC96-4D12-B0BA-4201D3B7A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1695450"/>
            <a:ext cx="4095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A84747"/>
                </a:solidFill>
              </a:defRPr>
            </a:pPr>
            <a:r>
              <a:rPr sz="2100" b="1">
                <a:solidFill>
                  <a:srgbClr val="A84747"/>
                </a:solidFill>
              </a:rPr>
              <a:t>AVOID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6DA744-0361-4BDD-AF49-B37B0D8AA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23622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A84747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text-d0s2gv">
            <a:extLst xmlns:a="http://schemas.openxmlformats.org/drawingml/2006/main">
              <a:ext uri="{FF2B5EF4-FFF2-40B4-BE49-F238E27FC236}">
                <a16:creationId xmlns:a16="http://schemas.microsoft.com/office/drawing/2014/main" id="{80908D29-99F8-4846-9E8F-563321882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228600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Requesting diagnoses or unnecessary medical details.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8FD053F-15C4-43DA-8685-FC79D6EE0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31051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A84747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text-7bjggm">
            <a:extLst xmlns:a="http://schemas.openxmlformats.org/drawingml/2006/main">
              <a:ext uri="{FF2B5EF4-FFF2-40B4-BE49-F238E27FC236}">
                <a16:creationId xmlns:a16="http://schemas.microsoft.com/office/drawing/2014/main" id="{74649AAA-DF75-42A7-B54F-84A3A6FCF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02895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Frequent check-ins that interfere with protected leave.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669C5EB-4814-424C-8D50-302B2705D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384810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A84747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text-id3yjn">
            <a:extLst xmlns:a="http://schemas.openxmlformats.org/drawingml/2006/main">
              <a:ext uri="{FF2B5EF4-FFF2-40B4-BE49-F238E27FC236}">
                <a16:creationId xmlns:a16="http://schemas.microsoft.com/office/drawing/2014/main" id="{1413EE95-B614-4E66-B78B-C8F409F57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77190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Treating protected absences as attendance violations.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292CE2C-3736-4555-985F-1EE7483AB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4591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A84747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text-jehp96">
            <a:extLst xmlns:a="http://schemas.openxmlformats.org/drawingml/2006/main">
              <a:ext uri="{FF2B5EF4-FFF2-40B4-BE49-F238E27FC236}">
                <a16:creationId xmlns:a16="http://schemas.microsoft.com/office/drawing/2014/main" id="{6CC3324E-919C-4D9B-885A-DBE7D1146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4514850"/>
            <a:ext cx="432435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Promising job changes, pay, or coverage decisions without HR.</a:t>
            </a:r>
          </a:p>
        </p:txBody>
      </p:sp>
      <p:sp>
        <p:nvSpPr>
          <p:cNvPr id="24" name="callout">
            <a:extLst xmlns:a="http://schemas.openxmlformats.org/drawingml/2006/main">
              <a:ext uri="{FF2B5EF4-FFF2-40B4-BE49-F238E27FC236}">
                <a16:creationId xmlns:a16="http://schemas.microsoft.com/office/drawing/2014/main" id="{DC0B6746-DCB2-44B1-9CEE-9835F254E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19250" y="5429250"/>
            <a:ext cx="8953500" cy="609600"/>
          </a:xfrm>
          <a:prstGeom xmlns:a="http://schemas.openxmlformats.org/drawingml/2006/main" prst="roundRect">
            <a:avLst>
              <a:gd name="adj" fmla="val 21875"/>
            </a:avLst>
          </a:prstGeom>
          <a:solidFill xmlns:a="http://schemas.openxmlformats.org/drawingml/2006/main">
            <a:srgbClr val="F4F8FB"/>
          </a:solidFill>
          <a:ln xmlns:a="http://schemas.openxmlformats.org/drawingml/2006/main" w="9525">
            <a:solidFill>
              <a:srgbClr val="F4F8FB"/>
            </a:solidFill>
            <a:prstDash val="solid"/>
          </a:ln>
        </p:spPr>
      </p:sp>
      <p:sp>
        <p:nvSpPr>
          <p:cNvPr id="25" name="text-9ulj6p">
            <a:extLst xmlns:a="http://schemas.openxmlformats.org/drawingml/2006/main">
              <a:ext uri="{FF2B5EF4-FFF2-40B4-BE49-F238E27FC236}">
                <a16:creationId xmlns:a16="http://schemas.microsoft.com/office/drawing/2014/main" id="{58C1BF80-9794-4066-B567-D83B07F7A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47850" y="5600700"/>
            <a:ext cx="84963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Use one designated contact whenever possible. Consistency protects the employee and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123374201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A4493CAC-A646-4608-B397-9A1A0229A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BENEFITS WHILE ON LEAVE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656763D4-3C57-41E0-843D-8E09C2840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Health coverage continues—but the employee share is still due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6BD5AA-4014-4EFE-9152-83C6FC018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F9C5A5ED-A97E-4AB9-AF80-87054F68C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12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42DCE122-8B24-4E65-8CDE-059CB848A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49B4C3-9465-4E3F-A97F-FC42DA123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1752600"/>
            <a:ext cx="628650" cy="6286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text-p7vh7o">
            <a:extLst xmlns:a="http://schemas.openxmlformats.org/drawingml/2006/main">
              <a:ext uri="{FF2B5EF4-FFF2-40B4-BE49-F238E27FC236}">
                <a16:creationId xmlns:a16="http://schemas.microsoft.com/office/drawing/2014/main" id="{1EEF2AA5-C99E-4B4C-BF04-3F1FBBCD7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1828800"/>
            <a:ext cx="5143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400" b="1">
                <a:solidFill>
                  <a:srgbClr val="FFFFFF"/>
                </a:solidFill>
              </a:defRPr>
            </a:pPr>
            <a:r>
              <a:rPr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8" name="text-nofbh8">
            <a:extLst xmlns:a="http://schemas.openxmlformats.org/drawingml/2006/main">
              <a:ext uri="{FF2B5EF4-FFF2-40B4-BE49-F238E27FC236}">
                <a16:creationId xmlns:a16="http://schemas.microsoft.com/office/drawing/2014/main" id="{219C85FE-6D88-463B-BC82-F642DEFAF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" y="1714500"/>
            <a:ext cx="8858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HR provides the employee’s contribution amount, due date, payment method, and contact information.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24C1E9-8260-4B62-954C-EE91C9FE1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781300"/>
            <a:ext cx="628650" cy="6286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text-162lpo">
            <a:extLst xmlns:a="http://schemas.openxmlformats.org/drawingml/2006/main">
              <a:ext uri="{FF2B5EF4-FFF2-40B4-BE49-F238E27FC236}">
                <a16:creationId xmlns:a16="http://schemas.microsoft.com/office/drawing/2014/main" id="{D54B8D2B-B456-4168-BA11-2E61F9D1C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857500"/>
            <a:ext cx="5143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400" b="1">
                <a:solidFill>
                  <a:srgbClr val="FFFFFF"/>
                </a:solidFill>
              </a:defRPr>
            </a:pPr>
            <a:r>
              <a:rPr sz="24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1" name="text-cx69tk">
            <a:extLst xmlns:a="http://schemas.openxmlformats.org/drawingml/2006/main">
              <a:ext uri="{FF2B5EF4-FFF2-40B4-BE49-F238E27FC236}">
                <a16:creationId xmlns:a16="http://schemas.microsoft.com/office/drawing/2014/main" id="{C246826B-8C2E-40E1-AF87-750227D00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" y="2743200"/>
            <a:ext cx="8858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173F73"/>
                </a:solidFill>
              </a:defRPr>
            </a:pPr>
            <a:r>
              <a:rPr sz="1725" b="1">
                <a:solidFill>
                  <a:srgbClr val="173F73"/>
                </a:solidFill>
              </a:rPr>
              <a:t>For FMLA leave, group health coverage is maintained on the same terms while required premiums are paid.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DEE9B1-F95C-47D0-844B-66154B0B1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810000"/>
            <a:ext cx="628650" cy="6286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text-89avx8">
            <a:extLst xmlns:a="http://schemas.openxmlformats.org/drawingml/2006/main">
              <a:ext uri="{FF2B5EF4-FFF2-40B4-BE49-F238E27FC236}">
                <a16:creationId xmlns:a16="http://schemas.microsoft.com/office/drawing/2014/main" id="{A874E555-1596-4127-9E72-72829F484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3886200"/>
            <a:ext cx="5143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400" b="1">
                <a:solidFill>
                  <a:srgbClr val="FFFFFF"/>
                </a:solidFill>
              </a:defRPr>
            </a:pPr>
            <a:r>
              <a:rPr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14" name="text-7dpogt">
            <a:extLst xmlns:a="http://schemas.openxmlformats.org/drawingml/2006/main">
              <a:ext uri="{FF2B5EF4-FFF2-40B4-BE49-F238E27FC236}">
                <a16:creationId xmlns:a16="http://schemas.microsoft.com/office/drawing/2014/main" id="{41A3A52F-7442-444A-8CC3-36A0E37EF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" y="3733800"/>
            <a:ext cx="8858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173F73"/>
                </a:solidFill>
              </a:defRPr>
            </a:pPr>
            <a:r>
              <a:rPr sz="1650" b="1">
                <a:solidFill>
                  <a:srgbClr val="173F73"/>
                </a:solidFill>
              </a:rPr>
              <a:t>If a health-plan premium is more than 30 days late, coverage may cease only after the required written notice—generally mailed at least 15 days before coverage ends.</a:t>
            </a:r>
          </a:p>
        </p:txBody>
      </p:sp>
      <p:sp>
        <p:nvSpPr>
          <p:cNvPr id="15" name="callout">
            <a:extLst xmlns:a="http://schemas.openxmlformats.org/drawingml/2006/main">
              <a:ext uri="{FF2B5EF4-FFF2-40B4-BE49-F238E27FC236}">
                <a16:creationId xmlns:a16="http://schemas.microsoft.com/office/drawing/2014/main" id="{85B0863D-D503-4068-AD4D-7BF0DCBA7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43050" y="5219700"/>
            <a:ext cx="9105900" cy="647700"/>
          </a:xfrm>
          <a:prstGeom xmlns:a="http://schemas.openxmlformats.org/drawingml/2006/main" prst="roundRect">
            <a:avLst>
              <a:gd name="adj" fmla="val 20588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16" name="text-xdtqir">
            <a:extLst xmlns:a="http://schemas.openxmlformats.org/drawingml/2006/main">
              <a:ext uri="{FF2B5EF4-FFF2-40B4-BE49-F238E27FC236}">
                <a16:creationId xmlns:a16="http://schemas.microsoft.com/office/drawing/2014/main" id="{3707191F-8451-4D39-ACB0-9CF97955B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71650" y="5391150"/>
            <a:ext cx="8648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Supervisors should not collect or calculate premiums. Send all benefit-payment questions to HR.</a:t>
            </a:r>
          </a:p>
        </p:txBody>
      </p:sp>
    </p:spTree>
    <p:extLst>
      <p:ext uri="{BB962C8B-B14F-4D97-AF65-F5344CB8AC3E}">
        <p14:creationId xmlns:p14="http://schemas.microsoft.com/office/powerpoint/2010/main" val="61807424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BDEDE21D-1C4B-4D92-8A91-357CBDBF6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RETURNING TO WORK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0CC13297-B66F-495A-8C50-AF71DD815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Plan the return before the employee arrives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56EA6A-753B-4814-8407-8435EC748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C146AF47-A9F4-4E1B-9A96-3720A0925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13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91EDBFA7-9718-4384-ADFE-F7C883172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y7tqub">
            <a:extLst xmlns:a="http://schemas.openxmlformats.org/drawingml/2006/main">
              <a:ext uri="{FF2B5EF4-FFF2-40B4-BE49-F238E27FC236}">
                <a16:creationId xmlns:a16="http://schemas.microsoft.com/office/drawing/2014/main" id="{4CCA774A-7DA9-49CE-8F2E-1A211A6F4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695450"/>
            <a:ext cx="476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32A8C6"/>
                </a:solidFill>
              </a:defRPr>
            </a:pPr>
            <a:r>
              <a:rPr sz="2025" b="1">
                <a:solidFill>
                  <a:srgbClr val="32A8C6"/>
                </a:solidFill>
              </a:rPr>
              <a:t>1</a:t>
            </a:r>
          </a:p>
        </p:txBody>
      </p:sp>
      <p:sp>
        <p:nvSpPr>
          <p:cNvPr id="7" name="text-hkg8sz">
            <a:extLst xmlns:a="http://schemas.openxmlformats.org/drawingml/2006/main">
              <a:ext uri="{FF2B5EF4-FFF2-40B4-BE49-F238E27FC236}">
                <a16:creationId xmlns:a16="http://schemas.microsoft.com/office/drawing/2014/main" id="{05DBC67F-12DD-45E7-961A-D342BBEA7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66850" y="1695450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Confirm timing</a:t>
            </a:r>
          </a:p>
        </p:txBody>
      </p:sp>
      <p:sp>
        <p:nvSpPr>
          <p:cNvPr id="8" name="text-vx6lh8">
            <a:extLst xmlns:a="http://schemas.openxmlformats.org/drawingml/2006/main">
              <a:ext uri="{FF2B5EF4-FFF2-40B4-BE49-F238E27FC236}">
                <a16:creationId xmlns:a16="http://schemas.microsoft.com/office/drawing/2014/main" id="{3A6A7687-82EF-4D28-90CF-DFB71B976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66850" y="2171700"/>
            <a:ext cx="4095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Employee provides the expected return date and any required fitness-for-duty documentation.</a:t>
            </a:r>
          </a:p>
        </p:txBody>
      </p:sp>
      <p:sp>
        <p:nvSpPr>
          <p:cNvPr id="9" name="text-hin8lx">
            <a:extLst xmlns:a="http://schemas.openxmlformats.org/drawingml/2006/main">
              <a:ext uri="{FF2B5EF4-FFF2-40B4-BE49-F238E27FC236}">
                <a16:creationId xmlns:a16="http://schemas.microsoft.com/office/drawing/2014/main" id="{4D60E326-3B76-48BB-ACB4-69B53BB0F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1695450"/>
            <a:ext cx="476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32A8C6"/>
                </a:solidFill>
              </a:defRPr>
            </a:pPr>
            <a:r>
              <a:rPr sz="2025" b="1">
                <a:solidFill>
                  <a:srgbClr val="32A8C6"/>
                </a:solidFill>
              </a:rPr>
              <a:t>2</a:t>
            </a:r>
          </a:p>
        </p:txBody>
      </p:sp>
      <p:sp>
        <p:nvSpPr>
          <p:cNvPr id="10" name="text-bnhixo">
            <a:extLst xmlns:a="http://schemas.openxmlformats.org/drawingml/2006/main">
              <a:ext uri="{FF2B5EF4-FFF2-40B4-BE49-F238E27FC236}">
                <a16:creationId xmlns:a16="http://schemas.microsoft.com/office/drawing/2014/main" id="{A97C452D-B884-4B92-A0D5-AEA99AD9D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81800" y="1695450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Review restrictions</a:t>
            </a:r>
          </a:p>
        </p:txBody>
      </p:sp>
      <p:sp>
        <p:nvSpPr>
          <p:cNvPr id="11" name="text-4bqd2q">
            <a:extLst xmlns:a="http://schemas.openxmlformats.org/drawingml/2006/main">
              <a:ext uri="{FF2B5EF4-FFF2-40B4-BE49-F238E27FC236}">
                <a16:creationId xmlns:a16="http://schemas.microsoft.com/office/drawing/2014/main" id="{4504267A-D11D-4AF8-8598-310023E56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81800" y="2171700"/>
            <a:ext cx="4095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HR compares restrictions with essential job functions and begins the accommodation process when needed.</a:t>
            </a:r>
          </a:p>
        </p:txBody>
      </p:sp>
      <p:sp>
        <p:nvSpPr>
          <p:cNvPr id="12" name="text-01x1go">
            <a:extLst xmlns:a="http://schemas.openxmlformats.org/drawingml/2006/main">
              <a:ext uri="{FF2B5EF4-FFF2-40B4-BE49-F238E27FC236}">
                <a16:creationId xmlns:a16="http://schemas.microsoft.com/office/drawing/2014/main" id="{882B91B9-B5D0-414B-90BA-5C90535B9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33800"/>
            <a:ext cx="476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32A8C6"/>
                </a:solidFill>
              </a:defRPr>
            </a:pPr>
            <a:r>
              <a:rPr sz="2025" b="1">
                <a:solidFill>
                  <a:srgbClr val="32A8C6"/>
                </a:solidFill>
              </a:rPr>
              <a:t>3</a:t>
            </a:r>
          </a:p>
        </p:txBody>
      </p:sp>
      <p:sp>
        <p:nvSpPr>
          <p:cNvPr id="13" name="text-b9c1y8">
            <a:extLst xmlns:a="http://schemas.openxmlformats.org/drawingml/2006/main">
              <a:ext uri="{FF2B5EF4-FFF2-40B4-BE49-F238E27FC236}">
                <a16:creationId xmlns:a16="http://schemas.microsoft.com/office/drawing/2014/main" id="{A5505C09-79D0-4FE0-9F97-F032CF7C3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66850" y="3733800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Restore correctly</a:t>
            </a:r>
          </a:p>
        </p:txBody>
      </p:sp>
      <p:sp>
        <p:nvSpPr>
          <p:cNvPr id="14" name="text-paz0z0">
            <a:extLst xmlns:a="http://schemas.openxmlformats.org/drawingml/2006/main">
              <a:ext uri="{FF2B5EF4-FFF2-40B4-BE49-F238E27FC236}">
                <a16:creationId xmlns:a16="http://schemas.microsoft.com/office/drawing/2014/main" id="{8CF5DE04-10B0-464E-981B-7D7A78CDA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66850" y="4210050"/>
            <a:ext cx="4095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An employee returning from FMLA is generally restored to the same or an equivalent position.</a:t>
            </a:r>
          </a:p>
        </p:txBody>
      </p:sp>
      <p:sp>
        <p:nvSpPr>
          <p:cNvPr id="15" name="text-tv8hcg">
            <a:extLst xmlns:a="http://schemas.openxmlformats.org/drawingml/2006/main">
              <a:ext uri="{FF2B5EF4-FFF2-40B4-BE49-F238E27FC236}">
                <a16:creationId xmlns:a16="http://schemas.microsoft.com/office/drawing/2014/main" id="{0910D1D7-AE65-456C-BA9D-C6D331B09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733800"/>
            <a:ext cx="476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32A8C6"/>
                </a:solidFill>
              </a:defRPr>
            </a:pPr>
            <a:r>
              <a:rPr sz="2025" b="1">
                <a:solidFill>
                  <a:srgbClr val="32A8C6"/>
                </a:solidFill>
              </a:rPr>
              <a:t>4</a:t>
            </a:r>
          </a:p>
        </p:txBody>
      </p:sp>
      <p:sp>
        <p:nvSpPr>
          <p:cNvPr id="16" name="text-owqfck">
            <a:extLst xmlns:a="http://schemas.openxmlformats.org/drawingml/2006/main">
              <a:ext uri="{FF2B5EF4-FFF2-40B4-BE49-F238E27FC236}">
                <a16:creationId xmlns:a16="http://schemas.microsoft.com/office/drawing/2014/main" id="{C2CCD8AC-1224-46BE-A735-A0A172B23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81800" y="3733800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73F73"/>
                </a:solidFill>
              </a:defRPr>
            </a:pPr>
            <a:r>
              <a:rPr sz="1875" b="1">
                <a:solidFill>
                  <a:srgbClr val="173F73"/>
                </a:solidFill>
              </a:rPr>
              <a:t>Reconnect</a:t>
            </a:r>
          </a:p>
        </p:txBody>
      </p:sp>
      <p:sp>
        <p:nvSpPr>
          <p:cNvPr id="17" name="text-k6jz7j">
            <a:extLst xmlns:a="http://schemas.openxmlformats.org/drawingml/2006/main">
              <a:ext uri="{FF2B5EF4-FFF2-40B4-BE49-F238E27FC236}">
                <a16:creationId xmlns:a16="http://schemas.microsoft.com/office/drawing/2014/main" id="{4E1189A9-9410-4A23-AC59-D15124D3F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81800" y="4210050"/>
            <a:ext cx="4095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F2730"/>
                </a:solidFill>
              </a:defRPr>
            </a:pPr>
            <a:r>
              <a:rPr sz="1500" b="0">
                <a:solidFill>
                  <a:srgbClr val="1F2730"/>
                </a:solidFill>
              </a:rPr>
              <a:t>Review schedule, duties, system access, benefit deductions, and any approved accommodations.</a:t>
            </a:r>
          </a:p>
        </p:txBody>
      </p:sp>
      <p:sp>
        <p:nvSpPr>
          <p:cNvPr id="18" name="callout">
            <a:extLst xmlns:a="http://schemas.openxmlformats.org/drawingml/2006/main">
              <a:ext uri="{FF2B5EF4-FFF2-40B4-BE49-F238E27FC236}">
                <a16:creationId xmlns:a16="http://schemas.microsoft.com/office/drawing/2014/main" id="{FBC63FB5-AC77-4C3C-8A15-A16F1F329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5581650"/>
            <a:ext cx="9715500" cy="552450"/>
          </a:xfrm>
          <a:prstGeom xmlns:a="http://schemas.openxmlformats.org/drawingml/2006/main" prst="roundRect">
            <a:avLst>
              <a:gd name="adj" fmla="val 24138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19" name="text-js0wq5">
            <a:extLst xmlns:a="http://schemas.openxmlformats.org/drawingml/2006/main">
              <a:ext uri="{FF2B5EF4-FFF2-40B4-BE49-F238E27FC236}">
                <a16:creationId xmlns:a16="http://schemas.microsoft.com/office/drawing/2014/main" id="{D10FE581-5527-4E59-953B-5E1D56122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66850" y="5753100"/>
            <a:ext cx="925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Require fitness-for-duty certification only when the FMLA notice and applicable policy support it. Coordinate every case with HR.</a:t>
            </a:r>
          </a:p>
        </p:txBody>
      </p:sp>
    </p:spTree>
    <p:extLst>
      <p:ext uri="{BB962C8B-B14F-4D97-AF65-F5344CB8AC3E}">
        <p14:creationId xmlns:p14="http://schemas.microsoft.com/office/powerpoint/2010/main" val="314741500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4311554E-ADDA-46D2-881F-AC57CE47A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WHEN 12 WEEKS ARE EXHAUSTED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0AFE5EF8-A13F-4E5D-88D6-090EA4BC2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FMLA ending triggers a review—not automatic termination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8F60AD-C585-4225-B263-D0BDA4AEE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6D28844B-16EF-46C8-A41C-6B4BCA87B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14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ED70D223-5DB4-4A7F-8329-41591A3E4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kmvvys">
            <a:extLst xmlns:a="http://schemas.openxmlformats.org/drawingml/2006/main">
              <a:ext uri="{FF2B5EF4-FFF2-40B4-BE49-F238E27FC236}">
                <a16:creationId xmlns:a16="http://schemas.microsoft.com/office/drawing/2014/main" id="{7C73A911-BBF3-4024-8216-AEBA4F165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752600"/>
            <a:ext cx="3810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173F73"/>
                </a:solidFill>
              </a:defRPr>
            </a:pPr>
            <a:r>
              <a:rPr sz="2025" b="1">
                <a:solidFill>
                  <a:srgbClr val="173F73"/>
                </a:solidFill>
              </a:rPr>
              <a:t>Ask three questions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CAAC8F7-763A-4AF0-AADE-07D6AA853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276475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text-b9i0mw">
            <a:extLst xmlns:a="http://schemas.openxmlformats.org/drawingml/2006/main">
              <a:ext uri="{FF2B5EF4-FFF2-40B4-BE49-F238E27FC236}">
                <a16:creationId xmlns:a16="http://schemas.microsoft.com/office/drawing/2014/main" id="{71001EBA-EB55-467A-8798-DAB714D67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343150"/>
            <a:ext cx="4191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9" name="text-82bact">
            <a:extLst xmlns:a="http://schemas.openxmlformats.org/drawingml/2006/main">
              <a:ext uri="{FF2B5EF4-FFF2-40B4-BE49-F238E27FC236}">
                <a16:creationId xmlns:a16="http://schemas.microsoft.com/office/drawing/2014/main" id="{D9016C1F-55EE-4EAE-B085-BED305CAF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2286000"/>
            <a:ext cx="8953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173F73"/>
                </a:solidFill>
              </a:defRPr>
            </a:pPr>
            <a:r>
              <a:rPr sz="1650" b="1">
                <a:solidFill>
                  <a:srgbClr val="173F73"/>
                </a:solidFill>
              </a:rPr>
              <a:t>Can the employee return to the same role with or without accommodation?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4173F1B-3006-4362-9268-6C4D9F6DA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209925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text-v31bva">
            <a:extLst xmlns:a="http://schemas.openxmlformats.org/drawingml/2006/main">
              <a:ext uri="{FF2B5EF4-FFF2-40B4-BE49-F238E27FC236}">
                <a16:creationId xmlns:a16="http://schemas.microsoft.com/office/drawing/2014/main" id="{5780B100-04D3-485D-AFFE-DD0F015A8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76600"/>
            <a:ext cx="4191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2" name="text-2xoi2b">
            <a:extLst xmlns:a="http://schemas.openxmlformats.org/drawingml/2006/main">
              <a:ext uri="{FF2B5EF4-FFF2-40B4-BE49-F238E27FC236}">
                <a16:creationId xmlns:a16="http://schemas.microsoft.com/office/drawing/2014/main" id="{FA808AA5-79FE-42B8-9EEB-4DEE61F3A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219450"/>
            <a:ext cx="8953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173F73"/>
                </a:solidFill>
              </a:defRPr>
            </a:pPr>
            <a:r>
              <a:rPr sz="1650" b="1">
                <a:solidFill>
                  <a:srgbClr val="173F73"/>
                </a:solidFill>
              </a:rPr>
              <a:t>Would a finite extension of leave or another accommodation be effective?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752920D-4C44-4BB8-B028-178090422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4143375"/>
            <a:ext cx="533400" cy="533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E79B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text-aqopj9">
            <a:extLst xmlns:a="http://schemas.openxmlformats.org/drawingml/2006/main">
              <a:ext uri="{FF2B5EF4-FFF2-40B4-BE49-F238E27FC236}">
                <a16:creationId xmlns:a16="http://schemas.microsoft.com/office/drawing/2014/main" id="{62F5BA75-E32B-45DA-AEDC-BBD994A56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4210050"/>
            <a:ext cx="4191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FFFFFF"/>
                </a:solidFill>
              </a:defRPr>
            </a:pPr>
            <a:r>
              <a:rPr sz="1875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15" name="text-josjff">
            <a:extLst xmlns:a="http://schemas.openxmlformats.org/drawingml/2006/main">
              <a:ext uri="{FF2B5EF4-FFF2-40B4-BE49-F238E27FC236}">
                <a16:creationId xmlns:a16="http://schemas.microsoft.com/office/drawing/2014/main" id="{414B4F69-65C4-4ADE-8B16-463907155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4152900"/>
            <a:ext cx="8953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173F73"/>
                </a:solidFill>
              </a:defRPr>
            </a:pPr>
            <a:r>
              <a:rPr sz="1650" b="1">
                <a:solidFill>
                  <a:srgbClr val="173F73"/>
                </a:solidFill>
              </a:rPr>
              <a:t>Does the requested accommodation create an undue hardship after an individualized review?</a:t>
            </a:r>
          </a:p>
        </p:txBody>
      </p:sp>
      <p:sp>
        <p:nvSpPr>
          <p:cNvPr id="16" name="callout">
            <a:extLst xmlns:a="http://schemas.openxmlformats.org/drawingml/2006/main">
              <a:ext uri="{FF2B5EF4-FFF2-40B4-BE49-F238E27FC236}">
                <a16:creationId xmlns:a16="http://schemas.microsoft.com/office/drawing/2014/main" id="{CA91C023-D4A3-4673-9376-7CF395680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5334000"/>
            <a:ext cx="9334500" cy="723900"/>
          </a:xfrm>
          <a:prstGeom xmlns:a="http://schemas.openxmlformats.org/drawingml/2006/main" prst="roundRect">
            <a:avLst>
              <a:gd name="adj" fmla="val 18421"/>
            </a:avLst>
          </a:prstGeom>
          <a:solidFill xmlns:a="http://schemas.openxmlformats.org/drawingml/2006/main">
            <a:srgbClr val="FCEEEE"/>
          </a:solidFill>
          <a:ln xmlns:a="http://schemas.openxmlformats.org/drawingml/2006/main" w="9525">
            <a:solidFill>
              <a:srgbClr val="FCEEEE"/>
            </a:solidFill>
            <a:prstDash val="solid"/>
          </a:ln>
        </p:spPr>
      </p:sp>
      <p:sp>
        <p:nvSpPr>
          <p:cNvPr id="17" name="text-64934t">
            <a:extLst xmlns:a="http://schemas.openxmlformats.org/drawingml/2006/main">
              <a:ext uri="{FF2B5EF4-FFF2-40B4-BE49-F238E27FC236}">
                <a16:creationId xmlns:a16="http://schemas.microsoft.com/office/drawing/2014/main" id="{8F982B46-3A29-4220-A515-B32060F6A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57350" y="5505450"/>
            <a:ext cx="8877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A84747"/>
                </a:solidFill>
              </a:defRPr>
            </a:pPr>
            <a:r>
              <a:rPr sz="1800" b="1">
                <a:solidFill>
                  <a:srgbClr val="A84747"/>
                </a:solidFill>
              </a:rPr>
              <a:t>Do not apply a fixed “return after 12 weeks or be terminated” rule. Contact HR and Legal for an individualized ADA/PWFA review.</a:t>
            </a:r>
          </a:p>
        </p:txBody>
      </p:sp>
    </p:spTree>
    <p:extLst>
      <p:ext uri="{BB962C8B-B14F-4D97-AF65-F5344CB8AC3E}">
        <p14:creationId xmlns:p14="http://schemas.microsoft.com/office/powerpoint/2010/main" val="59643245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section">
            <a:extLst xmlns:a="http://schemas.openxmlformats.org/drawingml/2006/main">
              <a:ext uri="{FF2B5EF4-FFF2-40B4-BE49-F238E27FC236}">
                <a16:creationId xmlns:a16="http://schemas.microsoft.com/office/drawing/2014/main" id="{485B3522-4B59-4FF1-B657-8166D39DD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"/>
            <a:ext cx="285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3E79B8"/>
                </a:solidFill>
              </a:defRPr>
            </a:pPr>
            <a:r>
              <a:rPr sz="1050" b="1">
                <a:solidFill>
                  <a:srgbClr val="3E79B8"/>
                </a:solidFill>
              </a:rPr>
              <a:t>RECORDS AND CONFIDENTIALITY</a:t>
            </a:r>
          </a:p>
        </p:txBody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A6769076-C0B6-486C-A430-9D490E6B4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7700"/>
            <a:ext cx="108204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73F73"/>
                </a:solidFill>
              </a:defRPr>
            </a:pPr>
            <a:r>
              <a:rPr sz="2700" b="1">
                <a:solidFill>
                  <a:srgbClr val="173F73"/>
                </a:solidFill>
              </a:rPr>
              <a:t>Medical information belongs in a confidential file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6675CC-4334-4C09-AF3E-F9141E71E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049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4288">
            <a:solidFill>
              <a:srgbClr val="CBD8E4"/>
            </a:solidFill>
            <a:prstDash val="solid"/>
          </a:ln>
        </p:spPr>
      </p:sp>
      <p:sp>
        <p:nvSpPr>
          <p:cNvPr id="4" name="slide-number">
            <a:extLst xmlns:a="http://schemas.openxmlformats.org/drawingml/2006/main">
              <a:ext uri="{FF2B5EF4-FFF2-40B4-BE49-F238E27FC236}">
                <a16:creationId xmlns:a16="http://schemas.microsoft.com/office/drawing/2014/main" id="{D132232B-8418-4CEF-8440-512C289E6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87100" y="63246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5D6975"/>
                </a:solidFill>
              </a:defRPr>
            </a:pPr>
            <a:r>
              <a:rPr sz="825" b="1">
                <a:solidFill>
                  <a:srgbClr val="5D6975"/>
                </a:solidFill>
              </a:rPr>
              <a:t>15</a:t>
            </a:r>
          </a:p>
        </p:txBody>
      </p:sp>
      <p:sp>
        <p:nvSpPr>
          <p:cNvPr id="5" name="footer">
            <a:extLst xmlns:a="http://schemas.openxmlformats.org/drawingml/2006/main">
              <a:ext uri="{FF2B5EF4-FFF2-40B4-BE49-F238E27FC236}">
                <a16:creationId xmlns:a16="http://schemas.microsoft.com/office/drawing/2014/main" id="{D783ACB0-C421-424E-B02F-2E53EFD66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24600"/>
            <a:ext cx="49530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750" b="1">
                <a:solidFill>
                  <a:srgbClr val="5D6975"/>
                </a:solidFill>
              </a:defRPr>
            </a:pPr>
            <a:r>
              <a:rPr sz="750" b="1">
                <a:solidFill>
                  <a:srgbClr val="5D6975"/>
                </a:solidFill>
              </a:rPr>
              <a:t>ARCHDIOCESE OF NEW ORLEANS  |  HUMAN RESOURCES</a:t>
            </a:r>
          </a:p>
        </p:txBody>
      </p:sp>
      <p:sp>
        <p:nvSpPr>
          <p:cNvPr id="6" name="text-z2gkdy">
            <a:extLst xmlns:a="http://schemas.openxmlformats.org/drawingml/2006/main">
              <a:ext uri="{FF2B5EF4-FFF2-40B4-BE49-F238E27FC236}">
                <a16:creationId xmlns:a16="http://schemas.microsoft.com/office/drawing/2014/main" id="{38891AE6-ACD6-48A5-883C-80BF1BA8E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752600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173F73"/>
                </a:solidFill>
              </a:defRPr>
            </a:pPr>
            <a:r>
              <a:rPr sz="2025" b="1">
                <a:solidFill>
                  <a:srgbClr val="173F73"/>
                </a:solidFill>
              </a:rPr>
              <a:t>Keep separate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FAFA101-3006-489A-B79E-CDA2ED8A2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4193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text-rmnaav">
            <a:extLst xmlns:a="http://schemas.openxmlformats.org/drawingml/2006/main">
              <a:ext uri="{FF2B5EF4-FFF2-40B4-BE49-F238E27FC236}">
                <a16:creationId xmlns:a16="http://schemas.microsoft.com/office/drawing/2014/main" id="{11C75AD7-4213-4595-83F0-8F2DBD244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343150"/>
            <a:ext cx="4514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Medical certifications and supporting records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2809F0-B7A5-461E-BE6E-803331237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1432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text-nt70i2">
            <a:extLst xmlns:a="http://schemas.openxmlformats.org/drawingml/2006/main">
              <a:ext uri="{FF2B5EF4-FFF2-40B4-BE49-F238E27FC236}">
                <a16:creationId xmlns:a16="http://schemas.microsoft.com/office/drawing/2014/main" id="{3DA8F4EE-2FA9-4E81-B0A6-C68BC8010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67050"/>
            <a:ext cx="4514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Fitness-for-duty and restriction information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D9E8E05-5983-48B8-B743-EC59418C9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8671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text-nc3h5e">
            <a:extLst xmlns:a="http://schemas.openxmlformats.org/drawingml/2006/main">
              <a:ext uri="{FF2B5EF4-FFF2-40B4-BE49-F238E27FC236}">
                <a16:creationId xmlns:a16="http://schemas.microsoft.com/office/drawing/2014/main" id="{01CAA3C0-0C42-4550-9439-191D563F5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790950"/>
            <a:ext cx="4514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Accommodation documentation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6E1FE5E-8A8B-4406-9C06-E1F4EC947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5910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D6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text-6vbgk5">
            <a:extLst xmlns:a="http://schemas.openxmlformats.org/drawingml/2006/main">
              <a:ext uri="{FF2B5EF4-FFF2-40B4-BE49-F238E27FC236}">
                <a16:creationId xmlns:a16="http://schemas.microsoft.com/office/drawing/2014/main" id="{E3BD1329-F0C9-41AD-9AE3-568CFC039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4514850"/>
            <a:ext cx="45148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Benefit-payment and leave-administration records</a:t>
            </a:r>
          </a:p>
        </p:txBody>
      </p:sp>
      <p:sp>
        <p:nvSpPr>
          <p:cNvPr id="15" name="text-h9rsnd">
            <a:extLst xmlns:a="http://schemas.openxmlformats.org/drawingml/2006/main">
              <a:ext uri="{FF2B5EF4-FFF2-40B4-BE49-F238E27FC236}">
                <a16:creationId xmlns:a16="http://schemas.microsoft.com/office/drawing/2014/main" id="{215CE45C-1079-4D11-8E9A-9CF1642E0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1752600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173F73"/>
                </a:solidFill>
              </a:defRPr>
            </a:pPr>
            <a:r>
              <a:rPr sz="2025" b="1">
                <a:solidFill>
                  <a:srgbClr val="173F73"/>
                </a:solidFill>
              </a:rPr>
              <a:t>Share only as needed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B680FB-3025-4DC6-A9BA-082511357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24193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text-s6l7k0">
            <a:extLst xmlns:a="http://schemas.openxmlformats.org/drawingml/2006/main">
              <a:ext uri="{FF2B5EF4-FFF2-40B4-BE49-F238E27FC236}">
                <a16:creationId xmlns:a16="http://schemas.microsoft.com/office/drawing/2014/main" id="{113FE0FA-A71C-4EC3-B6EC-6E1B7D2DC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2343150"/>
            <a:ext cx="45148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Managers receive dates, work restrictions, and operational instructions—not diagnoses.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A66A3FA-7174-419B-B593-19F5C3793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33337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text-2kvgok">
            <a:extLst xmlns:a="http://schemas.openxmlformats.org/drawingml/2006/main">
              <a:ext uri="{FF2B5EF4-FFF2-40B4-BE49-F238E27FC236}">
                <a16:creationId xmlns:a16="http://schemas.microsoft.com/office/drawing/2014/main" id="{B290765A-EA6D-4F81-88D9-9427A221F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3257550"/>
            <a:ext cx="45148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FMLA records must generally be retained for at least three years.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ECF3754-C884-43D7-9EDC-2F5ED9AE1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0" y="42481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32A8C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text-xdv2n2">
            <a:extLst xmlns:a="http://schemas.openxmlformats.org/drawingml/2006/main">
              <a:ext uri="{FF2B5EF4-FFF2-40B4-BE49-F238E27FC236}">
                <a16:creationId xmlns:a16="http://schemas.microsoft.com/office/drawing/2014/main" id="{7C197243-9013-4D92-A708-EDC649A14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4171950"/>
            <a:ext cx="45148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F2730"/>
                </a:solidFill>
              </a:defRPr>
            </a:pPr>
            <a:r>
              <a:rPr sz="1575" b="0">
                <a:solidFill>
                  <a:srgbClr val="1F2730"/>
                </a:solidFill>
              </a:rPr>
              <a:t>Follow the Archdiocese retention schedule and any legal hold.</a:t>
            </a:r>
          </a:p>
        </p:txBody>
      </p:sp>
      <p:sp>
        <p:nvSpPr>
          <p:cNvPr id="22" name="callout">
            <a:extLst xmlns:a="http://schemas.openxmlformats.org/drawingml/2006/main">
              <a:ext uri="{FF2B5EF4-FFF2-40B4-BE49-F238E27FC236}">
                <a16:creationId xmlns:a16="http://schemas.microsoft.com/office/drawing/2014/main" id="{E8472A85-9CC2-490B-AE3C-F46051D33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85900" y="5429250"/>
            <a:ext cx="9220200" cy="609600"/>
          </a:xfrm>
          <a:prstGeom xmlns:a="http://schemas.openxmlformats.org/drawingml/2006/main" prst="roundRect">
            <a:avLst>
              <a:gd name="adj" fmla="val 21875"/>
            </a:avLst>
          </a:prstGeom>
          <a:solidFill xmlns:a="http://schemas.openxmlformats.org/drawingml/2006/main">
            <a:srgbClr val="EAF3F8"/>
          </a:solidFill>
          <a:ln xmlns:a="http://schemas.openxmlformats.org/drawingml/2006/main" w="9525">
            <a:solidFill>
              <a:srgbClr val="EAF3F8"/>
            </a:solidFill>
            <a:prstDash val="solid"/>
          </a:ln>
        </p:spPr>
      </p:sp>
      <p:sp>
        <p:nvSpPr>
          <p:cNvPr id="23" name="text-043fzi">
            <a:extLst xmlns:a="http://schemas.openxmlformats.org/drawingml/2006/main">
              <a:ext uri="{FF2B5EF4-FFF2-40B4-BE49-F238E27FC236}">
                <a16:creationId xmlns:a16="http://schemas.microsoft.com/office/drawing/2014/main" id="{526B624F-141E-482C-AB3B-A3320AC72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600700"/>
            <a:ext cx="8763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73F73"/>
                </a:solidFill>
              </a:defRPr>
            </a:pPr>
            <a:r>
              <a:rPr sz="1800" b="1">
                <a:solidFill>
                  <a:srgbClr val="173F73"/>
                </a:solidFill>
              </a:rPr>
              <a:t>When in doubt, send the document to HR rather than placing it in the employee’s regular personnel file.</a:t>
            </a:r>
          </a:p>
        </p:txBody>
      </p:sp>
    </p:spTree>
    <p:extLst>
      <p:ext uri="{BB962C8B-B14F-4D97-AF65-F5344CB8AC3E}">
        <p14:creationId xmlns:p14="http://schemas.microsoft.com/office/powerpoint/2010/main" val="163740553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73F7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89b8a6a48047d3"/>
          <a:stretch xmlns:a="http://schemas.openxmlformats.org/drawingml/2006/main"/>
        </p:blipFill>
        <p:spPr>
          <a:xfrm xmlns:a="http://schemas.openxmlformats.org/drawingml/2006/main">
            <a:off x="800100" y="635620"/>
            <a:ext cx="3143250" cy="843311"/>
          </a:xfrm>
          <a:prstGeom xmlns:a="http://schemas.openxmlformats.org/drawingml/2006/main" prst="rect">
            <a:avLst/>
          </a:prstGeom>
        </p:spPr>
      </p:pic>
      <p:sp>
        <p:nvSpPr>
          <p:cNvPr id="2" name="text-mah7zo">
            <a:extLst xmlns:a="http://schemas.openxmlformats.org/drawingml/2006/main">
              <a:ext uri="{FF2B5EF4-FFF2-40B4-BE49-F238E27FC236}">
                <a16:creationId xmlns:a16="http://schemas.microsoft.com/office/drawing/2014/main" id="{315EABCE-7784-46E2-B7B1-DD83A277D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1924050"/>
            <a:ext cx="7429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FFFFFF"/>
                </a:solidFill>
              </a:defRPr>
            </a:pPr>
            <a:r>
              <a:rPr sz="2775" b="1">
                <a:solidFill>
                  <a:srgbClr val="FFFFFF"/>
                </a:solidFill>
              </a:rPr>
              <a:t>WHEN A LEAVE QUESTION ARISES</a:t>
            </a:r>
          </a:p>
        </p:txBody>
      </p:sp>
      <p:sp>
        <p:nvSpPr>
          <p:cNvPr id="3" name="text-306640">
            <a:extLst xmlns:a="http://schemas.openxmlformats.org/drawingml/2006/main">
              <a:ext uri="{FF2B5EF4-FFF2-40B4-BE49-F238E27FC236}">
                <a16:creationId xmlns:a16="http://schemas.microsoft.com/office/drawing/2014/main" id="{63BD35F9-1686-49F6-955D-D46A00BAF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628900"/>
            <a:ext cx="74295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325" b="1">
                <a:solidFill>
                  <a:srgbClr val="9ED9E8"/>
                </a:solidFill>
              </a:defRPr>
            </a:pPr>
            <a:r>
              <a:rPr sz="2325" b="1">
                <a:solidFill>
                  <a:srgbClr val="9ED9E8"/>
                </a:solidFill>
              </a:rPr>
              <a:t>Contact Human Resources early.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CF9159-DFA1-4E4F-B380-C2708A049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5623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7A6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ext-73a9i3">
            <a:extLst xmlns:a="http://schemas.openxmlformats.org/drawingml/2006/main">
              <a:ext uri="{FF2B5EF4-FFF2-40B4-BE49-F238E27FC236}">
                <a16:creationId xmlns:a16="http://schemas.microsoft.com/office/drawing/2014/main" id="{31DD0E7D-BA5E-4C9E-BC89-0ABBFDBE9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486150"/>
            <a:ext cx="6610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FFFFFF"/>
                </a:solidFill>
              </a:defRPr>
            </a:pPr>
            <a:r>
              <a:rPr sz="1650" b="0">
                <a:solidFill>
                  <a:srgbClr val="FFFFFF"/>
                </a:solidFill>
              </a:rPr>
              <a:t>Do not promise eligibility, duration, pay, or coverage.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4950FA-C413-4B78-8952-096652C95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133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7A6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text-hwq631">
            <a:extLst xmlns:a="http://schemas.openxmlformats.org/drawingml/2006/main">
              <a:ext uri="{FF2B5EF4-FFF2-40B4-BE49-F238E27FC236}">
                <a16:creationId xmlns:a16="http://schemas.microsoft.com/office/drawing/2014/main" id="{AA1A8405-57B3-4A5C-A662-D4AB6B49C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4057650"/>
            <a:ext cx="6610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FFFFFF"/>
                </a:solidFill>
              </a:defRPr>
            </a:pPr>
            <a:r>
              <a:rPr sz="1650" b="0">
                <a:solidFill>
                  <a:srgbClr val="FFFFFF"/>
                </a:solidFill>
              </a:rPr>
              <a:t>Protect medical confidentiality.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C4B7CE-D628-4A63-A9BF-1B6C69C46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7053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7A6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text-byje5d">
            <a:extLst xmlns:a="http://schemas.openxmlformats.org/drawingml/2006/main">
              <a:ext uri="{FF2B5EF4-FFF2-40B4-BE49-F238E27FC236}">
                <a16:creationId xmlns:a16="http://schemas.microsoft.com/office/drawing/2014/main" id="{A1705B2F-53D2-4679-936F-226E6CC24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4629150"/>
            <a:ext cx="6610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FFFFFF"/>
                </a:solidFill>
              </a:defRPr>
            </a:pPr>
            <a:r>
              <a:rPr sz="1650" b="0">
                <a:solidFill>
                  <a:srgbClr val="FFFFFF"/>
                </a:solidFill>
              </a:rPr>
              <a:t>Use current forms, policies, and carrier documents.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EF466E7-0BA7-4C4E-9F66-5A2102DFC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52768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7A6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text-772vq3">
            <a:extLst xmlns:a="http://schemas.openxmlformats.org/drawingml/2006/main">
              <a:ext uri="{FF2B5EF4-FFF2-40B4-BE49-F238E27FC236}">
                <a16:creationId xmlns:a16="http://schemas.microsoft.com/office/drawing/2014/main" id="{AAE89612-7755-4DC4-8640-0A9FD2847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5200650"/>
            <a:ext cx="6610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FFFFFF"/>
                </a:solidFill>
              </a:defRPr>
            </a:pPr>
            <a:r>
              <a:rPr sz="1650" b="0">
                <a:solidFill>
                  <a:srgbClr val="FFFFFF"/>
                </a:solidFill>
              </a:rPr>
              <a:t>Coordinate the return-to-work and accommodation review.</a:t>
            </a:r>
          </a:p>
        </p:txBody>
      </p:sp>
      <p:sp>
        <p:nvSpPr>
          <p:cNvPr id="12" name="resources">
            <a:extLst xmlns:a="http://schemas.openxmlformats.org/drawingml/2006/main">
              <a:ext uri="{FF2B5EF4-FFF2-40B4-BE49-F238E27FC236}">
                <a16:creationId xmlns:a16="http://schemas.microsoft.com/office/drawing/2014/main" id="{CDEE95C8-AE83-4231-867C-F03B410AE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1752600"/>
            <a:ext cx="314325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FFFFFF"/>
            </a:solidFill>
            <a:prstDash val="solid"/>
          </a:ln>
        </p:spPr>
      </p:sp>
      <p:sp>
        <p:nvSpPr>
          <p:cNvPr id="13" name="text-3hvmhz">
            <a:extLst xmlns:a="http://schemas.openxmlformats.org/drawingml/2006/main">
              <a:ext uri="{FF2B5EF4-FFF2-40B4-BE49-F238E27FC236}">
                <a16:creationId xmlns:a16="http://schemas.microsoft.com/office/drawing/2014/main" id="{22D63C99-D942-4B7D-817C-0AC752A25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34400" y="2095500"/>
            <a:ext cx="2476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3E79B8"/>
                </a:solidFill>
              </a:defRPr>
            </a:pPr>
            <a:r>
              <a:rPr sz="1725" b="1">
                <a:solidFill>
                  <a:srgbClr val="3E79B8"/>
                </a:solidFill>
              </a:rPr>
              <a:t>HR RESOURCES</a:t>
            </a:r>
          </a:p>
        </p:txBody>
      </p:sp>
      <p:sp>
        <p:nvSpPr>
          <p:cNvPr id="14" name="text-5wjia3">
            <a:extLst xmlns:a="http://schemas.openxmlformats.org/drawingml/2006/main">
              <a:ext uri="{FF2B5EF4-FFF2-40B4-BE49-F238E27FC236}">
                <a16:creationId xmlns:a16="http://schemas.microsoft.com/office/drawing/2014/main" id="{A3AF8578-880A-4564-BD88-272162DE8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15350" y="2628900"/>
            <a:ext cx="2514600" cy="1962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173F73"/>
                </a:solidFill>
              </a:defRPr>
            </a:pPr>
            <a:r>
              <a:rPr sz="1575" b="1">
                <a:solidFill>
                  <a:srgbClr val="173F73"/>
                </a:solidFill>
              </a:rPr>
              <a:t>Human Resources Office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ctr">
              <a:defRPr sz="1575" b="1">
                <a:solidFill>
                  <a:srgbClr val="173F73"/>
                </a:solidFill>
              </a:defRPr>
            </a:pPr>
            <a:r>
              <a:rPr sz="1575" b="1">
                <a:solidFill>
                  <a:srgbClr val="173F73"/>
                </a:solidFill>
              </a:rPr>
              <a:t>nolacatholic.org/</a:t>
            </a:r>
          </a:p>
          <a:p xmlns:a="http://schemas.openxmlformats.org/drawingml/2006/main">
            <a:pPr algn="ctr">
              <a:defRPr sz="1575" b="1">
                <a:solidFill>
                  <a:srgbClr val="173F73"/>
                </a:solidFill>
              </a:defRPr>
            </a:pPr>
            <a:r>
              <a:rPr sz="1575" b="1">
                <a:solidFill>
                  <a:srgbClr val="173F73"/>
                </a:solidFill>
              </a:rPr>
              <a:t>human-resources-job-bank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ctr">
              <a:defRPr sz="1575" b="1">
                <a:solidFill>
                  <a:srgbClr val="173F73"/>
                </a:solidFill>
              </a:defRPr>
            </a:pPr>
            <a:r>
              <a:rPr sz="1575" b="1">
                <a:solidFill>
                  <a:srgbClr val="173F73"/>
                </a:solidFill>
              </a:rPr>
              <a:t>Main office</a:t>
            </a:r>
          </a:p>
          <a:p xmlns:a="http://schemas.openxmlformats.org/drawingml/2006/main">
            <a:pPr algn="ctr">
              <a:defRPr sz="1575" b="1">
                <a:solidFill>
                  <a:srgbClr val="173F73"/>
                </a:solidFill>
              </a:defRPr>
            </a:pPr>
            <a:r>
              <a:rPr sz="1575" b="1">
                <a:solidFill>
                  <a:srgbClr val="173F73"/>
                </a:solidFill>
              </a:rPr>
              <a:t>504-861-6200</a:t>
            </a:r>
          </a:p>
        </p:txBody>
      </p:sp>
      <p:sp>
        <p:nvSpPr>
          <p:cNvPr id="15" name="text-pb8uan">
            <a:extLst xmlns:a="http://schemas.openxmlformats.org/drawingml/2006/main">
              <a:ext uri="{FF2B5EF4-FFF2-40B4-BE49-F238E27FC236}">
                <a16:creationId xmlns:a16="http://schemas.microsoft.com/office/drawing/2014/main" id="{A364CB6F-B32C-4E58-BF3F-36B2BD38B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6038850"/>
            <a:ext cx="10001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D5E2EE"/>
                </a:solidFill>
              </a:defRPr>
            </a:pPr>
            <a:r>
              <a:rPr sz="1125" b="0">
                <a:solidFill>
                  <a:srgbClr val="D5E2EE"/>
                </a:solidFill>
              </a:rPr>
              <a:t>This presentation is a practical guide, not legal advice. HR will review each situation individually.</a:t>
            </a:r>
          </a:p>
        </p:txBody>
      </p:sp>
    </p:spTree>
    <p:extLst>
      <p:ext uri="{BB962C8B-B14F-4D97-AF65-F5344CB8AC3E}">
        <p14:creationId xmlns:p14="http://schemas.microsoft.com/office/powerpoint/2010/main" val="96513244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2026-08-03T19:43:54.4830000Z</dcterms:created>
  <dcterms:modified xsi:type="dcterms:W3CDTF">2026-08-03T19:43:54.4830000Z</dcterms:modified>
</coreProperties>
</file>